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4630400" cy="8229600"/>
  <p:notesSz cx="8229600" cy="14630400"/>
  <p:embeddedFontLst>
    <p:embeddedFont>
      <p:font typeface="Calibri" panose="020F0502020204030204" pitchFamily="34" charset="0"/>
      <p:regular r:id="rId20"/>
      <p:bold r:id="rId21"/>
      <p:italic r:id="rId22"/>
      <p:boldItalic r:id="rId23"/>
    </p:embeddedFont>
    <p:embeddedFont>
      <p:font typeface="Inter" panose="020B0604020202020204" charset="0"/>
      <p:regular r:id="rId24"/>
      <p:bold r:id="rId25"/>
      <p:italic r:id="rId26"/>
      <p:boldItalic r:id="rId27"/>
    </p:embeddedFont>
    <p:embeddedFont>
      <p:font typeface="Petrona Bold" panose="020B0604020202020204" charset="0"/>
      <p:bold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1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BF6BA-3B95-4000-815D-73A6062731F6}" v="7" dt="2025-09-13T08:01:31.4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73" d="100"/>
          <a:sy n="73" d="100"/>
        </p:scale>
        <p:origin x="47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46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FE1EA"/>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Text 0"/>
          <p:cNvSpPr/>
          <p:nvPr/>
        </p:nvSpPr>
        <p:spPr>
          <a:xfrm>
            <a:off x="793790" y="1709738"/>
            <a:ext cx="57276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3" name="Text 1"/>
          <p:cNvSpPr/>
          <p:nvPr/>
        </p:nvSpPr>
        <p:spPr>
          <a:xfrm>
            <a:off x="793790" y="2299454"/>
            <a:ext cx="5727621" cy="3721298"/>
          </a:xfrm>
          <a:prstGeom prst="rect">
            <a:avLst/>
          </a:prstGeom>
          <a:noFill/>
          <a:ln/>
        </p:spPr>
        <p:txBody>
          <a:bodyPr wrap="squar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Tourism Industry Performance Dashboard: Consolidated Reporting </a:t>
            </a:r>
            <a:endParaRPr lang="en-US" sz="4650" dirty="0"/>
          </a:p>
        </p:txBody>
      </p:sp>
      <p:sp>
        <p:nvSpPr>
          <p:cNvPr id="4" name="Text 2"/>
          <p:cNvSpPr/>
          <p:nvPr/>
        </p:nvSpPr>
        <p:spPr>
          <a:xfrm>
            <a:off x="793790" y="6360914"/>
            <a:ext cx="57276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5" name="Image 0" descr="preencoded.png"/>
          <p:cNvPicPr>
            <a:picLocks noChangeAspect="1"/>
          </p:cNvPicPr>
          <p:nvPr/>
        </p:nvPicPr>
        <p:blipFill>
          <a:blip r:embed="rId3"/>
          <a:stretch>
            <a:fillRect/>
          </a:stretch>
        </p:blipFill>
        <p:spPr>
          <a:xfrm>
            <a:off x="6239470" y="7645956"/>
            <a:ext cx="917019" cy="396121"/>
          </a:xfrm>
          <a:prstGeom prst="rect">
            <a:avLst/>
          </a:prstGeom>
        </p:spPr>
      </p:pic>
      <p:pic>
        <p:nvPicPr>
          <p:cNvPr id="6" name="Image 1" descr="preencoded.png"/>
          <p:cNvPicPr>
            <a:picLocks noChangeAspect="1"/>
          </p:cNvPicPr>
          <p:nvPr/>
        </p:nvPicPr>
        <p:blipFill>
          <a:blip r:embed="rId4"/>
          <a:stretch>
            <a:fillRect/>
          </a:stretch>
        </p:blipFill>
        <p:spPr>
          <a:xfrm>
            <a:off x="7315200" y="0"/>
            <a:ext cx="7315200" cy="8229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443395"/>
            <a:ext cx="4830961"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Geographic Distribution Data</a:t>
            </a:r>
            <a:endParaRPr lang="en-US" sz="2800" dirty="0"/>
          </a:p>
        </p:txBody>
      </p:sp>
      <p:sp>
        <p:nvSpPr>
          <p:cNvPr id="3" name="Text 1"/>
          <p:cNvSpPr/>
          <p:nvPr/>
        </p:nvSpPr>
        <p:spPr>
          <a:xfrm>
            <a:off x="793790" y="2349222"/>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Detailed breakdown of tourism activity by location:</a:t>
            </a:r>
            <a:endParaRPr lang="en-US" sz="1750" dirty="0"/>
          </a:p>
        </p:txBody>
      </p:sp>
      <p:sp>
        <p:nvSpPr>
          <p:cNvPr id="4" name="Text 2"/>
          <p:cNvSpPr/>
          <p:nvPr/>
        </p:nvSpPr>
        <p:spPr>
          <a:xfrm>
            <a:off x="793790" y="291619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Tourist arrivals by atoll (monthly and cumulative)</a:t>
            </a:r>
            <a:endParaRPr lang="en-US" sz="1750" dirty="0"/>
          </a:p>
        </p:txBody>
      </p:sp>
      <p:sp>
        <p:nvSpPr>
          <p:cNvPr id="5" name="Text 3"/>
          <p:cNvSpPr/>
          <p:nvPr/>
        </p:nvSpPr>
        <p:spPr>
          <a:xfrm>
            <a:off x="793790" y="3358396"/>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Percentage distribution across 20 atolls</a:t>
            </a:r>
            <a:endParaRPr lang="en-US" sz="1750" dirty="0"/>
          </a:p>
        </p:txBody>
      </p:sp>
      <p:sp>
        <p:nvSpPr>
          <p:cNvPr id="6" name="Text 4"/>
          <p:cNvSpPr/>
          <p:nvPr/>
        </p:nvSpPr>
        <p:spPr>
          <a:xfrm>
            <a:off x="793790" y="3800594"/>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Operational establishments by atoll</a:t>
            </a:r>
            <a:endParaRPr lang="en-US" sz="1750" dirty="0"/>
          </a:p>
        </p:txBody>
      </p:sp>
      <p:sp>
        <p:nvSpPr>
          <p:cNvPr id="7" name="Text 5"/>
          <p:cNvSpPr/>
          <p:nvPr/>
        </p:nvSpPr>
        <p:spPr>
          <a:xfrm>
            <a:off x="793790" y="4242792"/>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Bed capacity by atoll and accommodation type</a:t>
            </a:r>
            <a:endParaRPr lang="en-US" sz="1750" dirty="0"/>
          </a:p>
        </p:txBody>
      </p:sp>
      <p:sp>
        <p:nvSpPr>
          <p:cNvPr id="8" name="Text 6"/>
          <p:cNvSpPr/>
          <p:nvPr/>
        </p:nvSpPr>
        <p:spPr>
          <a:xfrm>
            <a:off x="793790" y="4684990"/>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Regional concentration analysis</a:t>
            </a:r>
            <a:endParaRPr lang="en-US" sz="1750" dirty="0"/>
          </a:p>
        </p:txBody>
      </p:sp>
      <p:pic>
        <p:nvPicPr>
          <p:cNvPr id="9" name="Image 0" descr="preencoded.png"/>
          <p:cNvPicPr>
            <a:picLocks noChangeAspect="1"/>
          </p:cNvPicPr>
          <p:nvPr/>
        </p:nvPicPr>
        <p:blipFill>
          <a:blip r:embed="rId3"/>
          <a:stretch>
            <a:fillRect/>
          </a:stretch>
        </p:blipFill>
        <p:spPr>
          <a:xfrm>
            <a:off x="7599521" y="2400300"/>
            <a:ext cx="6244709" cy="3512582"/>
          </a:xfrm>
          <a:prstGeom prst="rect">
            <a:avLst/>
          </a:prstGeom>
        </p:spPr>
      </p:pic>
      <p:sp>
        <p:nvSpPr>
          <p:cNvPr id="10" name="Text 7"/>
          <p:cNvSpPr/>
          <p:nvPr/>
        </p:nvSpPr>
        <p:spPr>
          <a:xfrm>
            <a:off x="793790" y="6423184"/>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1"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419463"/>
            <a:ext cx="5297091"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Accommodation Sector Analysis</a:t>
            </a:r>
            <a:endParaRPr lang="en-US" sz="2800" dirty="0"/>
          </a:p>
        </p:txBody>
      </p:sp>
      <p:sp>
        <p:nvSpPr>
          <p:cNvPr id="3" name="Text 1"/>
          <p:cNvSpPr/>
          <p:nvPr/>
        </p:nvSpPr>
        <p:spPr>
          <a:xfrm>
            <a:off x="793790" y="2325291"/>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Comprehensive data on tourism facilities:</a:t>
            </a:r>
            <a:endParaRPr lang="en-US" sz="1750" dirty="0"/>
          </a:p>
        </p:txBody>
      </p:sp>
      <p:sp>
        <p:nvSpPr>
          <p:cNvPr id="4" name="Text 2"/>
          <p:cNvSpPr/>
          <p:nvPr/>
        </p:nvSpPr>
        <p:spPr>
          <a:xfrm>
            <a:off x="793790" y="2892266"/>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Operational Establishments:</a:t>
            </a:r>
            <a:r>
              <a:rPr lang="en-US" sz="1750" dirty="0">
                <a:solidFill>
                  <a:srgbClr val="272525"/>
                </a:solidFill>
                <a:latin typeface="Inter" pitchFamily="34" charset="0"/>
                <a:ea typeface="Inter" pitchFamily="34" charset="-122"/>
                <a:cs typeface="Inter" pitchFamily="34" charset="-120"/>
              </a:rPr>
              <a:t> Current count of resorts, hotels, guesthouses, and tourist vessels</a:t>
            </a:r>
            <a:endParaRPr lang="en-US" sz="1750" dirty="0"/>
          </a:p>
        </p:txBody>
      </p:sp>
      <p:sp>
        <p:nvSpPr>
          <p:cNvPr id="5" name="Text 3"/>
          <p:cNvSpPr/>
          <p:nvPr/>
        </p:nvSpPr>
        <p:spPr>
          <a:xfrm>
            <a:off x="793790" y="3697367"/>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Arrival Distribution:</a:t>
            </a:r>
            <a:r>
              <a:rPr lang="en-US" sz="1750" dirty="0">
                <a:solidFill>
                  <a:srgbClr val="272525"/>
                </a:solidFill>
                <a:latin typeface="Inter" pitchFamily="34" charset="0"/>
                <a:ea typeface="Inter" pitchFamily="34" charset="-122"/>
                <a:cs typeface="Inter" pitchFamily="34" charset="-120"/>
              </a:rPr>
              <a:t> Percentage of tourists by accommodation type</a:t>
            </a:r>
            <a:endParaRPr lang="en-US" sz="1750" dirty="0"/>
          </a:p>
        </p:txBody>
      </p:sp>
      <p:sp>
        <p:nvSpPr>
          <p:cNvPr id="6" name="Text 4"/>
          <p:cNvSpPr/>
          <p:nvPr/>
        </p:nvSpPr>
        <p:spPr>
          <a:xfrm>
            <a:off x="793790" y="4502468"/>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Capacity Metrics:</a:t>
            </a:r>
            <a:r>
              <a:rPr lang="en-US" sz="1750" dirty="0">
                <a:solidFill>
                  <a:srgbClr val="272525"/>
                </a:solidFill>
                <a:latin typeface="Inter" pitchFamily="34" charset="0"/>
                <a:ea typeface="Inter" pitchFamily="34" charset="-122"/>
                <a:cs typeface="Inter" pitchFamily="34" charset="-120"/>
              </a:rPr>
              <a:t> Total beds available by category</a:t>
            </a:r>
            <a:endParaRPr lang="en-US" sz="1750" dirty="0"/>
          </a:p>
        </p:txBody>
      </p:sp>
      <p:sp>
        <p:nvSpPr>
          <p:cNvPr id="7" name="Text 5"/>
          <p:cNvSpPr/>
          <p:nvPr/>
        </p:nvSpPr>
        <p:spPr>
          <a:xfrm>
            <a:off x="793790" y="4944666"/>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Development Pipeline:</a:t>
            </a:r>
            <a:r>
              <a:rPr lang="en-US" sz="1750" dirty="0">
                <a:solidFill>
                  <a:srgbClr val="272525"/>
                </a:solidFill>
                <a:latin typeface="Inter" pitchFamily="34" charset="0"/>
                <a:ea typeface="Inter" pitchFamily="34" charset="-122"/>
                <a:cs typeface="Inter" pitchFamily="34" charset="-120"/>
              </a:rPr>
              <a:t> Ongoing developments and future capacity</a:t>
            </a:r>
            <a:endParaRPr lang="en-US" sz="1750" dirty="0"/>
          </a:p>
        </p:txBody>
      </p:sp>
      <p:sp>
        <p:nvSpPr>
          <p:cNvPr id="8" name="Text 6"/>
          <p:cNvSpPr/>
          <p:nvPr/>
        </p:nvSpPr>
        <p:spPr>
          <a:xfrm>
            <a:off x="793790" y="5749766"/>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Year-over-year facility comparisons</a:t>
            </a:r>
            <a:endParaRPr lang="en-US" sz="1750" dirty="0"/>
          </a:p>
        </p:txBody>
      </p:sp>
      <p:pic>
        <p:nvPicPr>
          <p:cNvPr id="9" name="Image 0" descr="preencoded.png"/>
          <p:cNvPicPr>
            <a:picLocks noChangeAspect="1"/>
          </p:cNvPicPr>
          <p:nvPr/>
        </p:nvPicPr>
        <p:blipFill>
          <a:blip r:embed="rId3"/>
          <a:stretch>
            <a:fillRect/>
          </a:stretch>
        </p:blipFill>
        <p:spPr>
          <a:xfrm>
            <a:off x="7599521" y="2376368"/>
            <a:ext cx="6244709" cy="3512582"/>
          </a:xfrm>
          <a:prstGeom prst="rect">
            <a:avLst/>
          </a:prstGeom>
        </p:spPr>
      </p:pic>
      <p:sp>
        <p:nvSpPr>
          <p:cNvPr id="10" name="Text 7"/>
          <p:cNvSpPr/>
          <p:nvPr/>
        </p:nvSpPr>
        <p:spPr>
          <a:xfrm>
            <a:off x="793790" y="6447115"/>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1"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1134427"/>
            <a:ext cx="5617131"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Aviation and Connectivity Metrics</a:t>
            </a:r>
            <a:endParaRPr lang="en-US" sz="2800" dirty="0"/>
          </a:p>
        </p:txBody>
      </p:sp>
      <p:sp>
        <p:nvSpPr>
          <p:cNvPr id="3" name="Text 1"/>
          <p:cNvSpPr/>
          <p:nvPr/>
        </p:nvSpPr>
        <p:spPr>
          <a:xfrm>
            <a:off x="793790" y="2040255"/>
            <a:ext cx="6244709" cy="362903"/>
          </a:xfrm>
          <a:prstGeom prst="rect">
            <a:avLst/>
          </a:prstGeom>
          <a:noFill/>
          <a:ln/>
        </p:spPr>
        <p:txBody>
          <a:bodyPr wrap="non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Comprehensive air traffic and airline performance data:</a:t>
            </a:r>
            <a:endParaRPr lang="en-US" sz="1750" dirty="0"/>
          </a:p>
        </p:txBody>
      </p:sp>
      <p:sp>
        <p:nvSpPr>
          <p:cNvPr id="4" name="Text 2"/>
          <p:cNvSpPr/>
          <p:nvPr/>
        </p:nvSpPr>
        <p:spPr>
          <a:xfrm>
            <a:off x="793790" y="2607231"/>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Total arrivals including tourists, locals, and expatriates</a:t>
            </a:r>
            <a:endParaRPr lang="en-US" sz="1750" dirty="0"/>
          </a:p>
        </p:txBody>
      </p:sp>
      <p:sp>
        <p:nvSpPr>
          <p:cNvPr id="5" name="Text 3"/>
          <p:cNvSpPr/>
          <p:nvPr/>
        </p:nvSpPr>
        <p:spPr>
          <a:xfrm>
            <a:off x="793790" y="3049429"/>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Aviation load factor analysis: Total seat capacity vs. actual arrivals</a:t>
            </a:r>
            <a:endParaRPr lang="en-US" sz="1750" dirty="0"/>
          </a:p>
        </p:txBody>
      </p:sp>
      <p:sp>
        <p:nvSpPr>
          <p:cNvPr id="6" name="Text 4"/>
          <p:cNvSpPr/>
          <p:nvPr/>
        </p:nvSpPr>
        <p:spPr>
          <a:xfrm>
            <a:off x="793790" y="3854529"/>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Top 10 airlines by passenger volume</a:t>
            </a:r>
            <a:endParaRPr lang="en-US" sz="1750" dirty="0"/>
          </a:p>
        </p:txBody>
      </p:sp>
      <p:sp>
        <p:nvSpPr>
          <p:cNvPr id="7" name="Text 5"/>
          <p:cNvSpPr/>
          <p:nvPr/>
        </p:nvSpPr>
        <p:spPr>
          <a:xfrm>
            <a:off x="793790" y="4296727"/>
            <a:ext cx="6244709"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Monthly and annual traffic patterns</a:t>
            </a:r>
            <a:endParaRPr lang="en-US" sz="1750" dirty="0"/>
          </a:p>
        </p:txBody>
      </p:sp>
      <p:pic>
        <p:nvPicPr>
          <p:cNvPr id="8" name="Image 0" descr="preencoded.png"/>
          <p:cNvPicPr>
            <a:picLocks noChangeAspect="1"/>
          </p:cNvPicPr>
          <p:nvPr/>
        </p:nvPicPr>
        <p:blipFill>
          <a:blip r:embed="rId3"/>
          <a:stretch>
            <a:fillRect/>
          </a:stretch>
        </p:blipFill>
        <p:spPr>
          <a:xfrm>
            <a:off x="7599521" y="2091333"/>
            <a:ext cx="6244709" cy="3512582"/>
          </a:xfrm>
          <a:prstGeom prst="rect">
            <a:avLst/>
          </a:prstGeom>
        </p:spPr>
      </p:pic>
      <p:sp>
        <p:nvSpPr>
          <p:cNvPr id="9" name="Text 6"/>
          <p:cNvSpPr/>
          <p:nvPr/>
        </p:nvSpPr>
        <p:spPr>
          <a:xfrm>
            <a:off x="793790" y="6114217"/>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p:cNvSpPr/>
          <p:nvPr/>
        </p:nvSpPr>
        <p:spPr>
          <a:xfrm>
            <a:off x="793790" y="6732270"/>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1"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127760"/>
            <a:ext cx="9901238"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Petrona Bold" pitchFamily="34" charset="0"/>
                <a:ea typeface="Petrona Bold" pitchFamily="34" charset="-122"/>
                <a:cs typeface="Petrona Bold" pitchFamily="34" charset="-120"/>
              </a:rPr>
              <a:t>5. How Data Can Supports Business Decisions</a:t>
            </a:r>
            <a:endParaRPr lang="en-US" sz="3750" dirty="0"/>
          </a:p>
        </p:txBody>
      </p:sp>
      <p:sp>
        <p:nvSpPr>
          <p:cNvPr id="3" name="Text 1"/>
          <p:cNvSpPr/>
          <p:nvPr/>
        </p:nvSpPr>
        <p:spPr>
          <a:xfrm>
            <a:off x="793790" y="2205157"/>
            <a:ext cx="5204579"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Strategic Planning Applications</a:t>
            </a:r>
            <a:endParaRPr lang="en-US" sz="2800" dirty="0"/>
          </a:p>
        </p:txBody>
      </p:sp>
      <p:sp>
        <p:nvSpPr>
          <p:cNvPr id="4" name="Text 2"/>
          <p:cNvSpPr/>
          <p:nvPr/>
        </p:nvSpPr>
        <p:spPr>
          <a:xfrm>
            <a:off x="793790" y="2878574"/>
            <a:ext cx="7876223"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Market Development:</a:t>
            </a:r>
            <a:r>
              <a:rPr lang="en-US" sz="1750" dirty="0">
                <a:solidFill>
                  <a:srgbClr val="272525"/>
                </a:solidFill>
                <a:latin typeface="Inter" pitchFamily="34" charset="0"/>
                <a:ea typeface="Inter" pitchFamily="34" charset="-122"/>
                <a:cs typeface="Inter" pitchFamily="34" charset="-120"/>
              </a:rPr>
              <a:t> Identify growing source markets and adjust marketing strategies</a:t>
            </a:r>
            <a:endParaRPr lang="en-US" sz="1750" dirty="0"/>
          </a:p>
        </p:txBody>
      </p:sp>
      <p:sp>
        <p:nvSpPr>
          <p:cNvPr id="5" name="Text 3"/>
          <p:cNvSpPr/>
          <p:nvPr/>
        </p:nvSpPr>
        <p:spPr>
          <a:xfrm>
            <a:off x="793790" y="3683675"/>
            <a:ext cx="7876223"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Capacity Planning:</a:t>
            </a:r>
            <a:r>
              <a:rPr lang="en-US" sz="1750" dirty="0">
                <a:solidFill>
                  <a:srgbClr val="272525"/>
                </a:solidFill>
                <a:latin typeface="Inter" pitchFamily="34" charset="0"/>
                <a:ea typeface="Inter" pitchFamily="34" charset="-122"/>
                <a:cs typeface="Inter" pitchFamily="34" charset="-120"/>
              </a:rPr>
              <a:t> Leverage occupancy data to optimize room inventory and pricing</a:t>
            </a:r>
            <a:endParaRPr lang="en-US" sz="1750" dirty="0"/>
          </a:p>
        </p:txBody>
      </p:sp>
      <p:sp>
        <p:nvSpPr>
          <p:cNvPr id="6" name="Text 4"/>
          <p:cNvSpPr/>
          <p:nvPr/>
        </p:nvSpPr>
        <p:spPr>
          <a:xfrm>
            <a:off x="793790" y="4488775"/>
            <a:ext cx="7876223"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Revenue Management:</a:t>
            </a:r>
            <a:r>
              <a:rPr lang="en-US" sz="1750" dirty="0">
                <a:solidFill>
                  <a:srgbClr val="272525"/>
                </a:solidFill>
                <a:latin typeface="Inter" pitchFamily="34" charset="0"/>
                <a:ea typeface="Inter" pitchFamily="34" charset="-122"/>
                <a:cs typeface="Inter" pitchFamily="34" charset="-120"/>
              </a:rPr>
              <a:t> Leverage seasonal patterns for dynamic pricing strategies</a:t>
            </a:r>
            <a:endParaRPr lang="en-US" sz="1750" dirty="0"/>
          </a:p>
        </p:txBody>
      </p:sp>
      <p:sp>
        <p:nvSpPr>
          <p:cNvPr id="7" name="Text 5"/>
          <p:cNvSpPr/>
          <p:nvPr/>
        </p:nvSpPr>
        <p:spPr>
          <a:xfrm>
            <a:off x="793790" y="5293876"/>
            <a:ext cx="7876223"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Investment Decisions:</a:t>
            </a:r>
            <a:r>
              <a:rPr lang="en-US" sz="1750" dirty="0">
                <a:solidFill>
                  <a:srgbClr val="272525"/>
                </a:solidFill>
                <a:latin typeface="Inter" pitchFamily="34" charset="0"/>
                <a:ea typeface="Inter" pitchFamily="34" charset="-122"/>
                <a:cs typeface="Inter" pitchFamily="34" charset="-120"/>
              </a:rPr>
              <a:t> Analyze atoll-wise performance for expansion planning</a:t>
            </a:r>
            <a:endParaRPr lang="en-US" sz="1750" dirty="0"/>
          </a:p>
        </p:txBody>
      </p:sp>
      <p:sp>
        <p:nvSpPr>
          <p:cNvPr id="8" name="Text 6"/>
          <p:cNvSpPr/>
          <p:nvPr/>
        </p:nvSpPr>
        <p:spPr>
          <a:xfrm>
            <a:off x="793790" y="6098977"/>
            <a:ext cx="7876223"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Competitive Benchmarking:</a:t>
            </a:r>
            <a:r>
              <a:rPr lang="en-US" sz="1750" dirty="0">
                <a:solidFill>
                  <a:srgbClr val="272525"/>
                </a:solidFill>
                <a:latin typeface="Inter" pitchFamily="34" charset="0"/>
                <a:ea typeface="Inter" pitchFamily="34" charset="-122"/>
                <a:cs typeface="Inter" pitchFamily="34" charset="-120"/>
              </a:rPr>
              <a:t> Compare performance against industry averages</a:t>
            </a:r>
            <a:endParaRPr lang="en-US" sz="1750" dirty="0"/>
          </a:p>
        </p:txBody>
      </p:sp>
      <p:pic>
        <p:nvPicPr>
          <p:cNvPr id="10" name="Image 1" descr="preencoded.png"/>
          <p:cNvPicPr>
            <a:picLocks noChangeAspect="1"/>
          </p:cNvPicPr>
          <p:nvPr/>
        </p:nvPicPr>
        <p:blipFill>
          <a:blip r:embed="rId3"/>
          <a:stretch>
            <a:fillRect/>
          </a:stretch>
        </p:blipFill>
        <p:spPr>
          <a:xfrm>
            <a:off x="13554670" y="7645956"/>
            <a:ext cx="917019" cy="396121"/>
          </a:xfrm>
          <a:prstGeom prst="rect">
            <a:avLst/>
          </a:prstGeom>
        </p:spPr>
      </p:pic>
      <p:pic>
        <p:nvPicPr>
          <p:cNvPr id="14" name="Picture 13" descr="A diagram of a flower&#10;&#10;AI-generated content may be incorrect.">
            <a:extLst>
              <a:ext uri="{FF2B5EF4-FFF2-40B4-BE49-F238E27FC236}">
                <a16:creationId xmlns:a16="http://schemas.microsoft.com/office/drawing/2014/main" id="{21E30D0D-21D4-9805-3242-1B500680CA0C}"/>
              </a:ext>
            </a:extLst>
          </p:cNvPr>
          <p:cNvPicPr>
            <a:picLocks noChangeAspect="1"/>
          </p:cNvPicPr>
          <p:nvPr/>
        </p:nvPicPr>
        <p:blipFill>
          <a:blip r:embed="rId4"/>
          <a:stretch>
            <a:fillRect/>
          </a:stretch>
        </p:blipFill>
        <p:spPr>
          <a:xfrm>
            <a:off x="9108381" y="2678811"/>
            <a:ext cx="4446289" cy="419867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961192"/>
            <a:ext cx="4136231"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Operational Applications</a:t>
            </a:r>
            <a:endParaRPr lang="en-US" sz="2800" dirty="0"/>
          </a:p>
        </p:txBody>
      </p:sp>
      <p:sp>
        <p:nvSpPr>
          <p:cNvPr id="3" name="Text 1"/>
          <p:cNvSpPr/>
          <p:nvPr/>
        </p:nvSpPr>
        <p:spPr>
          <a:xfrm>
            <a:off x="793790" y="1867019"/>
            <a:ext cx="8012192"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Staff Planning:</a:t>
            </a:r>
            <a:r>
              <a:rPr lang="en-US" sz="1750" dirty="0">
                <a:solidFill>
                  <a:srgbClr val="272525"/>
                </a:solidFill>
                <a:latin typeface="Inter" pitchFamily="34" charset="0"/>
                <a:ea typeface="Inter" pitchFamily="34" charset="-122"/>
                <a:cs typeface="Inter" pitchFamily="34" charset="-120"/>
              </a:rPr>
              <a:t> Use arrival forecasts for workforce scheduling</a:t>
            </a:r>
            <a:endParaRPr lang="en-US" sz="1750" dirty="0"/>
          </a:p>
        </p:txBody>
      </p:sp>
      <p:sp>
        <p:nvSpPr>
          <p:cNvPr id="4" name="Text 2"/>
          <p:cNvSpPr/>
          <p:nvPr/>
        </p:nvSpPr>
        <p:spPr>
          <a:xfrm>
            <a:off x="793790" y="2309217"/>
            <a:ext cx="8012192"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Marketing Budget Allocation:</a:t>
            </a:r>
            <a:r>
              <a:rPr lang="en-US" sz="1750" dirty="0">
                <a:solidFill>
                  <a:srgbClr val="272525"/>
                </a:solidFill>
                <a:latin typeface="Inter" pitchFamily="34" charset="0"/>
                <a:ea typeface="Inter" pitchFamily="34" charset="-122"/>
                <a:cs typeface="Inter" pitchFamily="34" charset="-120"/>
              </a:rPr>
              <a:t> Focus resources on high-performing markets</a:t>
            </a:r>
            <a:endParaRPr lang="en-US" sz="1750" dirty="0"/>
          </a:p>
        </p:txBody>
      </p:sp>
      <p:sp>
        <p:nvSpPr>
          <p:cNvPr id="5" name="Text 3"/>
          <p:cNvSpPr/>
          <p:nvPr/>
        </p:nvSpPr>
        <p:spPr>
          <a:xfrm>
            <a:off x="793790" y="3114318"/>
            <a:ext cx="8012192"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Partnership Development:</a:t>
            </a:r>
            <a:r>
              <a:rPr lang="en-US" sz="1750" dirty="0">
                <a:solidFill>
                  <a:srgbClr val="272525"/>
                </a:solidFill>
                <a:latin typeface="Inter" pitchFamily="34" charset="0"/>
                <a:ea typeface="Inter" pitchFamily="34" charset="-122"/>
                <a:cs typeface="Inter" pitchFamily="34" charset="-120"/>
              </a:rPr>
              <a:t> Identify key airlines and tour operators</a:t>
            </a:r>
            <a:endParaRPr lang="en-US" sz="1750" dirty="0"/>
          </a:p>
        </p:txBody>
      </p:sp>
      <p:sp>
        <p:nvSpPr>
          <p:cNvPr id="6" name="Text 4"/>
          <p:cNvSpPr/>
          <p:nvPr/>
        </p:nvSpPr>
        <p:spPr>
          <a:xfrm>
            <a:off x="793790" y="3556516"/>
            <a:ext cx="8012192"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Service Enhancement:</a:t>
            </a:r>
            <a:r>
              <a:rPr lang="en-US" sz="1750" dirty="0">
                <a:solidFill>
                  <a:srgbClr val="272525"/>
                </a:solidFill>
                <a:latin typeface="Inter" pitchFamily="34" charset="0"/>
                <a:ea typeface="Inter" pitchFamily="34" charset="-122"/>
                <a:cs typeface="Inter" pitchFamily="34" charset="-120"/>
              </a:rPr>
              <a:t> Tailor offerings based on market preferences</a:t>
            </a:r>
            <a:endParaRPr lang="en-US" sz="1750" dirty="0"/>
          </a:p>
        </p:txBody>
      </p:sp>
      <p:sp>
        <p:nvSpPr>
          <p:cNvPr id="7" name="Text 5"/>
          <p:cNvSpPr/>
          <p:nvPr/>
        </p:nvSpPr>
        <p:spPr>
          <a:xfrm>
            <a:off x="793790" y="3998714"/>
            <a:ext cx="8012192"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Risk Management:</a:t>
            </a:r>
            <a:r>
              <a:rPr lang="en-US" sz="1750" dirty="0">
                <a:solidFill>
                  <a:srgbClr val="272525"/>
                </a:solidFill>
                <a:latin typeface="Inter" pitchFamily="34" charset="0"/>
                <a:ea typeface="Inter" pitchFamily="34" charset="-122"/>
                <a:cs typeface="Inter" pitchFamily="34" charset="-120"/>
              </a:rPr>
              <a:t> Diversify based on market concentration data</a:t>
            </a:r>
            <a:endParaRPr lang="en-US" sz="1750" dirty="0"/>
          </a:p>
        </p:txBody>
      </p:sp>
      <p:sp>
        <p:nvSpPr>
          <p:cNvPr id="9" name="Text 6"/>
          <p:cNvSpPr/>
          <p:nvPr/>
        </p:nvSpPr>
        <p:spPr>
          <a:xfrm>
            <a:off x="793790" y="6905506"/>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0" name="Image 1" descr="preencoded.png"/>
          <p:cNvPicPr>
            <a:picLocks noChangeAspect="1"/>
          </p:cNvPicPr>
          <p:nvPr/>
        </p:nvPicPr>
        <p:blipFill>
          <a:blip r:embed="rId3"/>
          <a:stretch>
            <a:fillRect/>
          </a:stretch>
        </p:blipFill>
        <p:spPr>
          <a:xfrm>
            <a:off x="13554670" y="7645956"/>
            <a:ext cx="917019" cy="396121"/>
          </a:xfrm>
          <a:prstGeom prst="rect">
            <a:avLst/>
          </a:prstGeom>
        </p:spPr>
      </p:pic>
      <p:pic>
        <p:nvPicPr>
          <p:cNvPr id="12" name="Picture 11" descr="A diagram of applications with icons&#10;&#10;AI-generated content may be incorrect.">
            <a:extLst>
              <a:ext uri="{FF2B5EF4-FFF2-40B4-BE49-F238E27FC236}">
                <a16:creationId xmlns:a16="http://schemas.microsoft.com/office/drawing/2014/main" id="{5EE523EE-2CC8-6448-E452-349C88D206FB}"/>
              </a:ext>
            </a:extLst>
          </p:cNvPr>
          <p:cNvPicPr>
            <a:picLocks noChangeAspect="1"/>
          </p:cNvPicPr>
          <p:nvPr/>
        </p:nvPicPr>
        <p:blipFill>
          <a:blip r:embed="rId4"/>
          <a:stretch>
            <a:fillRect/>
          </a:stretch>
        </p:blipFill>
        <p:spPr>
          <a:xfrm>
            <a:off x="8625672" y="1351825"/>
            <a:ext cx="4928998" cy="464785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974408"/>
            <a:ext cx="8753951"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Petrona Bold" pitchFamily="34" charset="0"/>
                <a:ea typeface="Petrona Bold" pitchFamily="34" charset="-122"/>
                <a:cs typeface="Petrona Bold" pitchFamily="34" charset="-120"/>
              </a:rPr>
              <a:t>6. Identifying and Addressing Data Gaps</a:t>
            </a:r>
            <a:endParaRPr lang="en-US" sz="3750" dirty="0"/>
          </a:p>
        </p:txBody>
      </p:sp>
      <p:sp>
        <p:nvSpPr>
          <p:cNvPr id="3" name="Text 1"/>
          <p:cNvSpPr/>
          <p:nvPr/>
        </p:nvSpPr>
        <p:spPr>
          <a:xfrm>
            <a:off x="793790" y="1796653"/>
            <a:ext cx="3947636"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Missing Data Categories</a:t>
            </a:r>
            <a:endParaRPr lang="en-US" sz="2800" dirty="0"/>
          </a:p>
        </p:txBody>
      </p:sp>
      <p:sp>
        <p:nvSpPr>
          <p:cNvPr id="4" name="Text 2"/>
          <p:cNvSpPr/>
          <p:nvPr/>
        </p:nvSpPr>
        <p:spPr>
          <a:xfrm>
            <a:off x="793790" y="2787491"/>
            <a:ext cx="8420100"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Guest Experience Metrics:</a:t>
            </a:r>
            <a:r>
              <a:rPr lang="en-US" sz="1750" dirty="0">
                <a:solidFill>
                  <a:srgbClr val="272525"/>
                </a:solidFill>
                <a:latin typeface="Inter" pitchFamily="34" charset="0"/>
                <a:ea typeface="Inter" pitchFamily="34" charset="-122"/>
                <a:cs typeface="Inter" pitchFamily="34" charset="-120"/>
              </a:rPr>
              <a:t> Satisfaction scores, reviews, and feedback analysis</a:t>
            </a:r>
            <a:endParaRPr lang="en-US" sz="1750" dirty="0"/>
          </a:p>
        </p:txBody>
      </p:sp>
      <p:sp>
        <p:nvSpPr>
          <p:cNvPr id="5" name="Text 3"/>
          <p:cNvSpPr/>
          <p:nvPr/>
        </p:nvSpPr>
        <p:spPr>
          <a:xfrm>
            <a:off x="793790" y="3592592"/>
            <a:ext cx="8420100"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Visitor Behavior Data:</a:t>
            </a:r>
            <a:r>
              <a:rPr lang="en-US" sz="1750" dirty="0">
                <a:solidFill>
                  <a:srgbClr val="272525"/>
                </a:solidFill>
                <a:latin typeface="Inter" pitchFamily="34" charset="0"/>
                <a:ea typeface="Inter" pitchFamily="34" charset="-122"/>
                <a:cs typeface="Inter" pitchFamily="34" charset="-120"/>
              </a:rPr>
              <a:t> Length of stay by market, repeat visitor rates</a:t>
            </a:r>
            <a:endParaRPr lang="en-US" sz="1750" dirty="0"/>
          </a:p>
        </p:txBody>
      </p:sp>
      <p:sp>
        <p:nvSpPr>
          <p:cNvPr id="6" name="Text 4"/>
          <p:cNvSpPr/>
          <p:nvPr/>
        </p:nvSpPr>
        <p:spPr>
          <a:xfrm>
            <a:off x="793790" y="4034790"/>
            <a:ext cx="8420100"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Spending Patterns:</a:t>
            </a:r>
            <a:r>
              <a:rPr lang="en-US" sz="1750" dirty="0">
                <a:solidFill>
                  <a:srgbClr val="272525"/>
                </a:solidFill>
                <a:latin typeface="Inter" pitchFamily="34" charset="0"/>
                <a:ea typeface="Inter" pitchFamily="34" charset="-122"/>
                <a:cs typeface="Inter" pitchFamily="34" charset="-120"/>
              </a:rPr>
              <a:t> Average daily spend, expenditure categories, payment methods</a:t>
            </a:r>
            <a:endParaRPr lang="en-US" sz="1750" dirty="0"/>
          </a:p>
        </p:txBody>
      </p:sp>
      <p:sp>
        <p:nvSpPr>
          <p:cNvPr id="7" name="Text 5"/>
          <p:cNvSpPr/>
          <p:nvPr/>
        </p:nvSpPr>
        <p:spPr>
          <a:xfrm>
            <a:off x="793790" y="4839891"/>
            <a:ext cx="8420100"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Digital Engagement:</a:t>
            </a:r>
            <a:r>
              <a:rPr lang="en-US" sz="1750" dirty="0">
                <a:solidFill>
                  <a:srgbClr val="272525"/>
                </a:solidFill>
                <a:latin typeface="Inter" pitchFamily="34" charset="0"/>
                <a:ea typeface="Inter" pitchFamily="34" charset="-122"/>
                <a:cs typeface="Inter" pitchFamily="34" charset="-120"/>
              </a:rPr>
              <a:t> Online booking patterns, digital marketing effectiveness</a:t>
            </a:r>
            <a:endParaRPr lang="en-US" sz="1750" dirty="0"/>
          </a:p>
        </p:txBody>
      </p:sp>
      <p:sp>
        <p:nvSpPr>
          <p:cNvPr id="8" name="Text 6"/>
          <p:cNvSpPr/>
          <p:nvPr/>
        </p:nvSpPr>
        <p:spPr>
          <a:xfrm>
            <a:off x="793790" y="5644991"/>
            <a:ext cx="8420100"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Sustainability Indicators:</a:t>
            </a:r>
            <a:r>
              <a:rPr lang="en-US" sz="1750" dirty="0">
                <a:solidFill>
                  <a:srgbClr val="272525"/>
                </a:solidFill>
                <a:latin typeface="Inter" pitchFamily="34" charset="0"/>
                <a:ea typeface="Inter" pitchFamily="34" charset="-122"/>
                <a:cs typeface="Inter" pitchFamily="34" charset="-120"/>
              </a:rPr>
              <a:t> Environmental impact, carbon footprint, resource consumption</a:t>
            </a:r>
            <a:endParaRPr lang="en-US" sz="1750" dirty="0"/>
          </a:p>
        </p:txBody>
      </p:sp>
      <p:sp>
        <p:nvSpPr>
          <p:cNvPr id="9" name="Text 7"/>
          <p:cNvSpPr/>
          <p:nvPr/>
        </p:nvSpPr>
        <p:spPr>
          <a:xfrm>
            <a:off x="793790" y="6450092"/>
            <a:ext cx="8420100"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Employment Statistics:</a:t>
            </a:r>
            <a:r>
              <a:rPr lang="en-US" sz="1750" dirty="0">
                <a:solidFill>
                  <a:srgbClr val="272525"/>
                </a:solidFill>
                <a:latin typeface="Inter" pitchFamily="34" charset="0"/>
                <a:ea typeface="Inter" pitchFamily="34" charset="-122"/>
                <a:cs typeface="Inter" pitchFamily="34" charset="-120"/>
              </a:rPr>
              <a:t> Tourism workforce data, training metrics, skill gaps</a:t>
            </a:r>
            <a:endParaRPr lang="en-US" sz="1750" dirty="0"/>
          </a:p>
        </p:txBody>
      </p:sp>
      <p:pic>
        <p:nvPicPr>
          <p:cNvPr id="10" name="Image 0" descr="preencoded.png"/>
          <p:cNvPicPr>
            <a:picLocks noChangeAspect="1"/>
          </p:cNvPicPr>
          <p:nvPr/>
        </p:nvPicPr>
        <p:blipFill>
          <a:blip r:embed="rId3"/>
          <a:stretch>
            <a:fillRect/>
          </a:stretch>
        </p:blipFill>
        <p:spPr>
          <a:xfrm>
            <a:off x="9774912" y="2838569"/>
            <a:ext cx="4069199" cy="4069199"/>
          </a:xfrm>
          <a:prstGeom prst="rect">
            <a:avLst/>
          </a:prstGeom>
        </p:spPr>
      </p:pic>
      <p:pic>
        <p:nvPicPr>
          <p:cNvPr id="11"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1428036"/>
            <a:ext cx="5519261"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Data Enhancement Opportunities</a:t>
            </a:r>
            <a:endParaRPr lang="en-US" sz="2800" dirty="0"/>
          </a:p>
        </p:txBody>
      </p:sp>
      <p:sp>
        <p:nvSpPr>
          <p:cNvPr id="3" name="Text 1"/>
          <p:cNvSpPr/>
          <p:nvPr/>
        </p:nvSpPr>
        <p:spPr>
          <a:xfrm>
            <a:off x="793790" y="2333863"/>
            <a:ext cx="7060406"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Real-time Updates:</a:t>
            </a:r>
            <a:r>
              <a:rPr lang="en-US" sz="1750" dirty="0">
                <a:solidFill>
                  <a:srgbClr val="272525"/>
                </a:solidFill>
                <a:latin typeface="Inter" pitchFamily="34" charset="0"/>
                <a:ea typeface="Inter" pitchFamily="34" charset="-122"/>
                <a:cs typeface="Inter" pitchFamily="34" charset="-120"/>
              </a:rPr>
              <a:t> Move from monthly to daily or weekly data updates</a:t>
            </a:r>
            <a:endParaRPr lang="en-US" sz="1750" dirty="0"/>
          </a:p>
        </p:txBody>
      </p:sp>
      <p:sp>
        <p:nvSpPr>
          <p:cNvPr id="4" name="Text 2"/>
          <p:cNvSpPr/>
          <p:nvPr/>
        </p:nvSpPr>
        <p:spPr>
          <a:xfrm>
            <a:off x="793790" y="3138964"/>
            <a:ext cx="7060406"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Predictive Analytics:</a:t>
            </a:r>
            <a:r>
              <a:rPr lang="en-US" sz="1750" dirty="0">
                <a:solidFill>
                  <a:srgbClr val="272525"/>
                </a:solidFill>
                <a:latin typeface="Inter" pitchFamily="34" charset="0"/>
                <a:ea typeface="Inter" pitchFamily="34" charset="-122"/>
                <a:cs typeface="Inter" pitchFamily="34" charset="-120"/>
              </a:rPr>
              <a:t> Advanced forecasting models and scenario planning</a:t>
            </a:r>
            <a:endParaRPr lang="en-US" sz="1750" dirty="0"/>
          </a:p>
        </p:txBody>
      </p:sp>
      <p:sp>
        <p:nvSpPr>
          <p:cNvPr id="5" name="Text 3"/>
          <p:cNvSpPr/>
          <p:nvPr/>
        </p:nvSpPr>
        <p:spPr>
          <a:xfrm>
            <a:off x="793790" y="3944064"/>
            <a:ext cx="7060406"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Competitor Intelligence:</a:t>
            </a:r>
            <a:r>
              <a:rPr lang="en-US" sz="1750" dirty="0">
                <a:solidFill>
                  <a:srgbClr val="272525"/>
                </a:solidFill>
                <a:latin typeface="Inter" pitchFamily="34" charset="0"/>
                <a:ea typeface="Inter" pitchFamily="34" charset="-122"/>
                <a:cs typeface="Inter" pitchFamily="34" charset="-120"/>
              </a:rPr>
              <a:t> Regional destination comparisons</a:t>
            </a:r>
            <a:endParaRPr lang="en-US" sz="1750" dirty="0"/>
          </a:p>
        </p:txBody>
      </p:sp>
      <p:sp>
        <p:nvSpPr>
          <p:cNvPr id="6" name="Text 4"/>
          <p:cNvSpPr/>
          <p:nvPr/>
        </p:nvSpPr>
        <p:spPr>
          <a:xfrm>
            <a:off x="793790" y="4386263"/>
            <a:ext cx="7060406"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Guest Journey Mapping:</a:t>
            </a:r>
            <a:r>
              <a:rPr lang="en-US" sz="1750" dirty="0">
                <a:solidFill>
                  <a:srgbClr val="272525"/>
                </a:solidFill>
                <a:latin typeface="Inter" pitchFamily="34" charset="0"/>
                <a:ea typeface="Inter" pitchFamily="34" charset="-122"/>
                <a:cs typeface="Inter" pitchFamily="34" charset="-120"/>
              </a:rPr>
              <a:t> End-to-end visitor experience tracking</a:t>
            </a:r>
            <a:endParaRPr lang="en-US" sz="1750" dirty="0"/>
          </a:p>
        </p:txBody>
      </p:sp>
      <p:sp>
        <p:nvSpPr>
          <p:cNvPr id="7" name="Text 5"/>
          <p:cNvSpPr/>
          <p:nvPr/>
        </p:nvSpPr>
        <p:spPr>
          <a:xfrm>
            <a:off x="793790" y="5191363"/>
            <a:ext cx="7060406"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Economic Impact Analysis:</a:t>
            </a:r>
            <a:r>
              <a:rPr lang="en-US" sz="1750" dirty="0">
                <a:solidFill>
                  <a:srgbClr val="272525"/>
                </a:solidFill>
                <a:latin typeface="Inter" pitchFamily="34" charset="0"/>
                <a:ea typeface="Inter" pitchFamily="34" charset="-122"/>
                <a:cs typeface="Inter" pitchFamily="34" charset="-120"/>
              </a:rPr>
              <a:t> Broader economic contribution metrics</a:t>
            </a:r>
            <a:endParaRPr lang="en-US" sz="1750" dirty="0"/>
          </a:p>
        </p:txBody>
      </p:sp>
      <p:sp>
        <p:nvSpPr>
          <p:cNvPr id="8" name="Text 6"/>
          <p:cNvSpPr/>
          <p:nvPr/>
        </p:nvSpPr>
        <p:spPr>
          <a:xfrm>
            <a:off x="793790" y="5996464"/>
            <a:ext cx="7060406"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Crisis Response Data:</a:t>
            </a:r>
            <a:r>
              <a:rPr lang="en-US" sz="1750" dirty="0">
                <a:solidFill>
                  <a:srgbClr val="272525"/>
                </a:solidFill>
                <a:latin typeface="Inter" pitchFamily="34" charset="0"/>
                <a:ea typeface="Inter" pitchFamily="34" charset="-122"/>
                <a:cs typeface="Inter" pitchFamily="34" charset="-120"/>
              </a:rPr>
              <a:t> Real-time monitoring for rapid response</a:t>
            </a:r>
            <a:endParaRPr lang="en-US" sz="1750" dirty="0"/>
          </a:p>
        </p:txBody>
      </p:sp>
      <p:pic>
        <p:nvPicPr>
          <p:cNvPr id="9" name="Image 0" descr="preencoded.png"/>
          <p:cNvPicPr>
            <a:picLocks noChangeAspect="1"/>
          </p:cNvPicPr>
          <p:nvPr/>
        </p:nvPicPr>
        <p:blipFill>
          <a:blip r:embed="rId3"/>
          <a:stretch>
            <a:fillRect/>
          </a:stretch>
        </p:blipFill>
        <p:spPr>
          <a:xfrm>
            <a:off x="8415218" y="2384941"/>
            <a:ext cx="5428893" cy="3993356"/>
          </a:xfrm>
          <a:prstGeom prst="rect">
            <a:avLst/>
          </a:prstGeom>
        </p:spPr>
      </p:pic>
      <p:sp>
        <p:nvSpPr>
          <p:cNvPr id="10" name="Text 7"/>
          <p:cNvSpPr/>
          <p:nvPr/>
        </p:nvSpPr>
        <p:spPr>
          <a:xfrm>
            <a:off x="8740983" y="4757151"/>
            <a:ext cx="1712837" cy="214105"/>
          </a:xfrm>
          <a:prstGeom prst="rect">
            <a:avLst/>
          </a:prstGeom>
          <a:noFill/>
          <a:ln/>
        </p:spPr>
        <p:txBody>
          <a:bodyPr wrap="none" lIns="0" tIns="0" rIns="0" bIns="0" rtlCol="0" anchor="t"/>
          <a:lstStyle/>
          <a:p>
            <a:pPr marL="0" indent="0" algn="ctr">
              <a:lnSpc>
                <a:spcPts val="1750"/>
              </a:lnSpc>
              <a:buNone/>
            </a:pPr>
            <a:r>
              <a:rPr lang="en-US" sz="1400" b="1" dirty="0">
                <a:solidFill>
                  <a:srgbClr val="FFFFFF"/>
                </a:solidFill>
                <a:latin typeface="Petrona Bold" pitchFamily="34" charset="0"/>
                <a:ea typeface="Petrona Bold" pitchFamily="34" charset="-122"/>
                <a:cs typeface="Petrona Bold" pitchFamily="34" charset="-120"/>
              </a:rPr>
              <a:t>Real-time Updates</a:t>
            </a:r>
            <a:endParaRPr lang="en-US" sz="1400" dirty="0"/>
          </a:p>
        </p:txBody>
      </p:sp>
      <p:sp>
        <p:nvSpPr>
          <p:cNvPr id="11" name="Text 8"/>
          <p:cNvSpPr/>
          <p:nvPr/>
        </p:nvSpPr>
        <p:spPr>
          <a:xfrm>
            <a:off x="10742917" y="3598835"/>
            <a:ext cx="1348520" cy="428209"/>
          </a:xfrm>
          <a:prstGeom prst="rect">
            <a:avLst/>
          </a:prstGeom>
          <a:noFill/>
          <a:ln/>
        </p:spPr>
        <p:txBody>
          <a:bodyPr wrap="square" lIns="0" tIns="0" rIns="0" bIns="0" rtlCol="0" anchor="t"/>
          <a:lstStyle/>
          <a:p>
            <a:pPr marL="0" indent="0" algn="ctr">
              <a:lnSpc>
                <a:spcPts val="1750"/>
              </a:lnSpc>
              <a:buNone/>
            </a:pPr>
            <a:r>
              <a:rPr lang="en-US" sz="1400" b="1" dirty="0">
                <a:solidFill>
                  <a:srgbClr val="FFFFFF"/>
                </a:solidFill>
                <a:latin typeface="Petrona Bold" pitchFamily="34" charset="0"/>
                <a:ea typeface="Petrona Bold" pitchFamily="34" charset="-122"/>
                <a:cs typeface="Petrona Bold" pitchFamily="34" charset="-120"/>
              </a:rPr>
              <a:t>Predictive Analytics</a:t>
            </a:r>
            <a:endParaRPr lang="en-US" sz="1400" dirty="0"/>
          </a:p>
        </p:txBody>
      </p:sp>
      <p:sp>
        <p:nvSpPr>
          <p:cNvPr id="12" name="Text 9"/>
          <p:cNvSpPr/>
          <p:nvPr/>
        </p:nvSpPr>
        <p:spPr>
          <a:xfrm>
            <a:off x="12323439" y="4635599"/>
            <a:ext cx="1218017" cy="428209"/>
          </a:xfrm>
          <a:prstGeom prst="rect">
            <a:avLst/>
          </a:prstGeom>
          <a:noFill/>
          <a:ln/>
        </p:spPr>
        <p:txBody>
          <a:bodyPr wrap="square" lIns="0" tIns="0" rIns="0" bIns="0" rtlCol="0" anchor="t"/>
          <a:lstStyle/>
          <a:p>
            <a:pPr marL="0" indent="0" algn="ctr">
              <a:lnSpc>
                <a:spcPts val="1750"/>
              </a:lnSpc>
              <a:buNone/>
            </a:pPr>
            <a:r>
              <a:rPr lang="en-US" sz="1400" b="1" dirty="0">
                <a:solidFill>
                  <a:srgbClr val="FFFFFF"/>
                </a:solidFill>
                <a:latin typeface="Petrona Bold" pitchFamily="34" charset="0"/>
                <a:ea typeface="Petrona Bold" pitchFamily="34" charset="-122"/>
                <a:cs typeface="Petrona Bold" pitchFamily="34" charset="-120"/>
              </a:rPr>
              <a:t>Competitor Intelligence</a:t>
            </a:r>
            <a:endParaRPr lang="en-US" sz="1400" dirty="0"/>
          </a:p>
        </p:txBody>
      </p:sp>
      <p:sp>
        <p:nvSpPr>
          <p:cNvPr id="13" name="Text 10"/>
          <p:cNvSpPr/>
          <p:nvPr/>
        </p:nvSpPr>
        <p:spPr>
          <a:xfrm>
            <a:off x="10858919" y="5338859"/>
            <a:ext cx="1145516" cy="428209"/>
          </a:xfrm>
          <a:prstGeom prst="rect">
            <a:avLst/>
          </a:prstGeom>
          <a:noFill/>
          <a:ln/>
        </p:spPr>
        <p:txBody>
          <a:bodyPr wrap="square" lIns="0" tIns="0" rIns="0" bIns="0" rtlCol="0" anchor="t"/>
          <a:lstStyle/>
          <a:p>
            <a:pPr marL="0" indent="0" algn="ctr">
              <a:lnSpc>
                <a:spcPts val="1750"/>
              </a:lnSpc>
              <a:buNone/>
            </a:pPr>
            <a:r>
              <a:rPr lang="en-US" sz="1400" b="1" dirty="0">
                <a:solidFill>
                  <a:srgbClr val="FFFFFF"/>
                </a:solidFill>
                <a:latin typeface="Petrona Bold" pitchFamily="34" charset="0"/>
                <a:ea typeface="Petrona Bold" pitchFamily="34" charset="-122"/>
                <a:cs typeface="Petrona Bold" pitchFamily="34" charset="-120"/>
              </a:rPr>
              <a:t>Guest Journey Mapping</a:t>
            </a:r>
            <a:endParaRPr lang="en-US" sz="1400" dirty="0"/>
          </a:p>
        </p:txBody>
      </p:sp>
      <p:sp>
        <p:nvSpPr>
          <p:cNvPr id="14" name="Text 11"/>
          <p:cNvSpPr/>
          <p:nvPr/>
        </p:nvSpPr>
        <p:spPr>
          <a:xfrm>
            <a:off x="9474149" y="2913700"/>
            <a:ext cx="1000514" cy="428209"/>
          </a:xfrm>
          <a:prstGeom prst="rect">
            <a:avLst/>
          </a:prstGeom>
          <a:noFill/>
          <a:ln/>
        </p:spPr>
        <p:txBody>
          <a:bodyPr wrap="square" lIns="0" tIns="0" rIns="0" bIns="0" rtlCol="0" anchor="t"/>
          <a:lstStyle/>
          <a:p>
            <a:pPr marL="0" indent="0" algn="ctr">
              <a:lnSpc>
                <a:spcPts val="1750"/>
              </a:lnSpc>
              <a:buNone/>
            </a:pPr>
            <a:r>
              <a:rPr lang="en-US" sz="1400" b="1" dirty="0">
                <a:solidFill>
                  <a:srgbClr val="FFFFFF"/>
                </a:solidFill>
                <a:latin typeface="Petrona Bold" pitchFamily="34" charset="0"/>
                <a:ea typeface="Petrona Bold" pitchFamily="34" charset="-122"/>
                <a:cs typeface="Petrona Bold" pitchFamily="34" charset="-120"/>
              </a:rPr>
              <a:t>Economic Impact</a:t>
            </a:r>
            <a:endParaRPr lang="en-US" sz="1400" dirty="0"/>
          </a:p>
        </p:txBody>
      </p:sp>
      <p:pic>
        <p:nvPicPr>
          <p:cNvPr id="15"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93790" y="807006"/>
            <a:ext cx="4763333"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Petrona Bold" pitchFamily="34" charset="0"/>
                <a:ea typeface="Petrona Bold" pitchFamily="34" charset="-122"/>
                <a:cs typeface="Petrona Bold" pitchFamily="34" charset="-120"/>
              </a:rPr>
              <a:t>8. Conclusion </a:t>
            </a:r>
            <a:endParaRPr lang="en-US" sz="3750" dirty="0"/>
          </a:p>
        </p:txBody>
      </p:sp>
      <p:sp>
        <p:nvSpPr>
          <p:cNvPr id="4" name="Text 1"/>
          <p:cNvSpPr/>
          <p:nvPr/>
        </p:nvSpPr>
        <p:spPr>
          <a:xfrm>
            <a:off x="793790" y="1629251"/>
            <a:ext cx="3572470"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Key Takeaways</a:t>
            </a:r>
            <a:endParaRPr lang="en-US" sz="2800" dirty="0"/>
          </a:p>
        </p:txBody>
      </p:sp>
      <p:sp>
        <p:nvSpPr>
          <p:cNvPr id="5" name="Text 2"/>
          <p:cNvSpPr/>
          <p:nvPr/>
        </p:nvSpPr>
        <p:spPr>
          <a:xfrm>
            <a:off x="793790" y="2416016"/>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The MATI Member Portal provides comprehensive tourism data from 2019 onwards</a:t>
            </a:r>
            <a:endParaRPr lang="en-US" sz="1750" dirty="0"/>
          </a:p>
        </p:txBody>
      </p:sp>
      <p:sp>
        <p:nvSpPr>
          <p:cNvPr id="6" name="Text 3"/>
          <p:cNvSpPr/>
          <p:nvPr/>
        </p:nvSpPr>
        <p:spPr>
          <a:xfrm>
            <a:off x="793790" y="3221117"/>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Statistical Snapshots offer monthly performance summaries with detailed metrics</a:t>
            </a:r>
            <a:endParaRPr lang="en-US" sz="1750" dirty="0"/>
          </a:p>
        </p:txBody>
      </p:sp>
      <p:sp>
        <p:nvSpPr>
          <p:cNvPr id="7" name="Text 4"/>
          <p:cNvSpPr/>
          <p:nvPr/>
        </p:nvSpPr>
        <p:spPr>
          <a:xfrm>
            <a:off x="793790" y="4026218"/>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Data categories span arrivals, markets, aviation, tax, and capacity metrics</a:t>
            </a:r>
            <a:endParaRPr lang="en-US" sz="1750" dirty="0"/>
          </a:p>
        </p:txBody>
      </p:sp>
      <p:sp>
        <p:nvSpPr>
          <p:cNvPr id="8" name="Text 5"/>
          <p:cNvSpPr/>
          <p:nvPr/>
        </p:nvSpPr>
        <p:spPr>
          <a:xfrm>
            <a:off x="793790" y="4831318"/>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These resources enable data-driven decision making for strategic and operational planning</a:t>
            </a:r>
            <a:endParaRPr lang="en-US" sz="1750" dirty="0"/>
          </a:p>
        </p:txBody>
      </p:sp>
      <p:sp>
        <p:nvSpPr>
          <p:cNvPr id="9" name="Text 6"/>
          <p:cNvSpPr/>
          <p:nvPr/>
        </p:nvSpPr>
        <p:spPr>
          <a:xfrm>
            <a:off x="793790" y="5636419"/>
            <a:ext cx="7556421"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Identified data gaps present opportunities for future enhancement</a:t>
            </a:r>
            <a:endParaRPr lang="en-US" sz="1750" dirty="0"/>
          </a:p>
        </p:txBody>
      </p:sp>
      <p:sp>
        <p:nvSpPr>
          <p:cNvPr id="10" name="Text 7"/>
          <p:cNvSpPr/>
          <p:nvPr/>
        </p:nvSpPr>
        <p:spPr>
          <a:xfrm>
            <a:off x="793790" y="6078617"/>
            <a:ext cx="7556421"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Portal access is exclusive to MATI members, ensuring competitive advantage</a:t>
            </a:r>
            <a:endParaRPr lang="en-US" sz="1750" dirty="0"/>
          </a:p>
        </p:txBody>
      </p:sp>
      <p:sp>
        <p:nvSpPr>
          <p:cNvPr id="11" name="Text 8"/>
          <p:cNvSpPr/>
          <p:nvPr/>
        </p:nvSpPr>
        <p:spPr>
          <a:xfrm>
            <a:off x="793790" y="7059573"/>
            <a:ext cx="75564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2" name="Image 1" descr="preencoded.png"/>
          <p:cNvPicPr>
            <a:picLocks noChangeAspect="1"/>
          </p:cNvPicPr>
          <p:nvPr/>
        </p:nvPicPr>
        <p:blipFill>
          <a:blip r:embed="rId4"/>
          <a:stretch>
            <a:fillRect/>
          </a:stretch>
        </p:blipFill>
        <p:spPr>
          <a:xfrm>
            <a:off x="8068270" y="7645956"/>
            <a:ext cx="917019" cy="3961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789992"/>
            <a:ext cx="11770519" cy="744260"/>
          </a:xfrm>
          <a:prstGeom prst="rect">
            <a:avLst/>
          </a:prstGeom>
          <a:noFill/>
          <a:ln/>
        </p:spPr>
        <p:txBody>
          <a:bodyPr wrap="none" lIns="0" tIns="0" rIns="0" bIns="0" rtlCol="0" anchor="t"/>
          <a:lstStyle/>
          <a:p>
            <a:pPr marL="0" indent="0" algn="l">
              <a:lnSpc>
                <a:spcPts val="5850"/>
              </a:lnSpc>
              <a:buNone/>
            </a:pPr>
            <a:r>
              <a:rPr lang="en-US" sz="4650" b="1" dirty="0">
                <a:solidFill>
                  <a:srgbClr val="000000"/>
                </a:solidFill>
                <a:latin typeface="Petrona Bold" pitchFamily="34" charset="0"/>
                <a:ea typeface="Petrona Bold" pitchFamily="34" charset="-122"/>
                <a:cs typeface="Petrona Bold" pitchFamily="34" charset="-120"/>
              </a:rPr>
              <a:t>Consolidated Reporting for MATI Members</a:t>
            </a:r>
            <a:endParaRPr lang="en-US" sz="4650" dirty="0"/>
          </a:p>
        </p:txBody>
      </p:sp>
      <p:sp>
        <p:nvSpPr>
          <p:cNvPr id="3" name="Text 1"/>
          <p:cNvSpPr/>
          <p:nvPr/>
        </p:nvSpPr>
        <p:spPr>
          <a:xfrm>
            <a:off x="793790" y="3987879"/>
            <a:ext cx="13042821" cy="1451610"/>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This presentation provides a comprehensive summary of the different types of data commonly used within the tourism industry, with a special focus on the MATI Member Portal and Statistical Snapshots. It demonstrates how these data resources support informed business decisions and strategic planning, while also identifying existing data gaps that need to be addressed</a:t>
            </a:r>
            <a:endParaRPr lang="en-US" sz="1750" dirty="0"/>
          </a:p>
        </p:txBody>
      </p:sp>
      <p:pic>
        <p:nvPicPr>
          <p:cNvPr id="4" name="Image 0" descr="preencoded.png"/>
          <p:cNvPicPr>
            <a:picLocks noChangeAspect="1"/>
          </p:cNvPicPr>
          <p:nvPr/>
        </p:nvPicPr>
        <p:blipFill>
          <a:blip r:embed="rId3"/>
          <a:stretch>
            <a:fillRect/>
          </a:stretch>
        </p:blipFill>
        <p:spPr>
          <a:xfrm>
            <a:off x="13554670" y="7645956"/>
            <a:ext cx="917019" cy="3961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1578769"/>
            <a:ext cx="7114699"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Petrona Bold" pitchFamily="34" charset="0"/>
                <a:ea typeface="Petrona Bold" pitchFamily="34" charset="-122"/>
                <a:cs typeface="Petrona Bold" pitchFamily="34" charset="-120"/>
              </a:rPr>
              <a:t>1. MATI Member Portal Overview</a:t>
            </a:r>
            <a:endParaRPr lang="en-US" sz="3750" dirty="0"/>
          </a:p>
        </p:txBody>
      </p:sp>
      <p:sp>
        <p:nvSpPr>
          <p:cNvPr id="3" name="Text 1"/>
          <p:cNvSpPr/>
          <p:nvPr/>
        </p:nvSpPr>
        <p:spPr>
          <a:xfrm>
            <a:off x="793790" y="2401014"/>
            <a:ext cx="5528191"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What is the MATI Member Portal?</a:t>
            </a:r>
            <a:endParaRPr lang="en-US" sz="2800" dirty="0"/>
          </a:p>
        </p:txBody>
      </p:sp>
      <p:sp>
        <p:nvSpPr>
          <p:cNvPr id="4" name="Text 2"/>
          <p:cNvSpPr/>
          <p:nvPr/>
        </p:nvSpPr>
        <p:spPr>
          <a:xfrm>
            <a:off x="793790" y="3187779"/>
            <a:ext cx="13042821" cy="1088708"/>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The MATI Member Portal is a one-stop resource centre for Maldives Tourism related statistics. This exclusive platform serves as a comprehensive data hub designed specifically for MATI members to access, analyze, and leverage tourism industry information.</a:t>
            </a:r>
            <a:endParaRPr lang="en-US" sz="1750" dirty="0"/>
          </a:p>
        </p:txBody>
      </p:sp>
      <p:sp>
        <p:nvSpPr>
          <p:cNvPr id="5" name="Text 3"/>
          <p:cNvSpPr/>
          <p:nvPr/>
        </p:nvSpPr>
        <p:spPr>
          <a:xfrm>
            <a:off x="793790" y="4616648"/>
            <a:ext cx="3572470"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Key Features:</a:t>
            </a:r>
            <a:endParaRPr lang="en-US" sz="2800" dirty="0"/>
          </a:p>
        </p:txBody>
      </p:sp>
      <p:sp>
        <p:nvSpPr>
          <p:cNvPr id="6" name="Text 4"/>
          <p:cNvSpPr/>
          <p:nvPr/>
        </p:nvSpPr>
        <p:spPr>
          <a:xfrm>
            <a:off x="793790" y="5403413"/>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Historical Data Coverage:</a:t>
            </a:r>
            <a:r>
              <a:rPr lang="en-US" sz="1750" dirty="0">
                <a:solidFill>
                  <a:srgbClr val="272525"/>
                </a:solidFill>
                <a:latin typeface="Inter" pitchFamily="34" charset="0"/>
                <a:ea typeface="Inter" pitchFamily="34" charset="-122"/>
                <a:cs typeface="Inter" pitchFamily="34" charset="-120"/>
              </a:rPr>
              <a:t> Comprehensive datasets from 2017 onwards</a:t>
            </a:r>
            <a:endParaRPr lang="en-US" sz="1750" dirty="0"/>
          </a:p>
        </p:txBody>
      </p:sp>
      <p:sp>
        <p:nvSpPr>
          <p:cNvPr id="7" name="Text 5"/>
          <p:cNvSpPr/>
          <p:nvPr/>
        </p:nvSpPr>
        <p:spPr>
          <a:xfrm>
            <a:off x="793790" y="5845612"/>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Customized Comparisons:</a:t>
            </a:r>
            <a:r>
              <a:rPr lang="en-US" sz="1750" dirty="0">
                <a:solidFill>
                  <a:srgbClr val="272525"/>
                </a:solidFill>
                <a:latin typeface="Inter" pitchFamily="34" charset="0"/>
                <a:ea typeface="Inter" pitchFamily="34" charset="-122"/>
                <a:cs typeface="Inter" pitchFamily="34" charset="-120"/>
              </a:rPr>
              <a:t> Create tailored analysis based on specific business needs</a:t>
            </a:r>
            <a:endParaRPr lang="en-US" sz="1750" dirty="0"/>
          </a:p>
        </p:txBody>
      </p:sp>
      <p:sp>
        <p:nvSpPr>
          <p:cNvPr id="8" name="Text 6"/>
          <p:cNvSpPr/>
          <p:nvPr/>
        </p:nvSpPr>
        <p:spPr>
          <a:xfrm>
            <a:off x="793790" y="6287810"/>
            <a:ext cx="13042821" cy="362903"/>
          </a:xfrm>
          <a:prstGeom prst="rect">
            <a:avLst/>
          </a:prstGeom>
          <a:noFill/>
          <a:ln/>
        </p:spPr>
        <p:txBody>
          <a:bodyPr wrap="non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Exclusive Access:</a:t>
            </a:r>
            <a:r>
              <a:rPr lang="en-US" sz="1750" dirty="0">
                <a:solidFill>
                  <a:srgbClr val="272525"/>
                </a:solidFill>
                <a:latin typeface="Inter" pitchFamily="34" charset="0"/>
                <a:ea typeface="Inter" pitchFamily="34" charset="-122"/>
                <a:cs typeface="Inter" pitchFamily="34" charset="-120"/>
              </a:rPr>
              <a:t> Available only to MATI Members</a:t>
            </a:r>
            <a:endParaRPr lang="en-US" sz="1750" dirty="0"/>
          </a:p>
        </p:txBody>
      </p:sp>
      <p:pic>
        <p:nvPicPr>
          <p:cNvPr id="9" name="Image 0" descr="preencoded.png"/>
          <p:cNvPicPr>
            <a:picLocks noChangeAspect="1"/>
          </p:cNvPicPr>
          <p:nvPr/>
        </p:nvPicPr>
        <p:blipFill>
          <a:blip r:embed="rId3"/>
          <a:stretch>
            <a:fillRect/>
          </a:stretch>
        </p:blipFill>
        <p:spPr>
          <a:xfrm>
            <a:off x="13554670" y="7645956"/>
            <a:ext cx="917019" cy="39612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194673"/>
            <a:ext cx="9145905"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Petrona Bold" pitchFamily="34" charset="0"/>
                <a:ea typeface="Petrona Bold" pitchFamily="34" charset="-122"/>
                <a:cs typeface="Petrona Bold" pitchFamily="34" charset="-120"/>
              </a:rPr>
              <a:t>2. Data Categories in MATI Member Portal</a:t>
            </a:r>
            <a:endParaRPr lang="en-US" sz="3750" dirty="0"/>
          </a:p>
        </p:txBody>
      </p:sp>
      <p:sp>
        <p:nvSpPr>
          <p:cNvPr id="3" name="Text 1"/>
          <p:cNvSpPr/>
          <p:nvPr/>
        </p:nvSpPr>
        <p:spPr>
          <a:xfrm>
            <a:off x="793790" y="2272070"/>
            <a:ext cx="3572470"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Tourist Arrivals Data</a:t>
            </a:r>
            <a:endParaRPr lang="en-US" sz="2800" dirty="0"/>
          </a:p>
        </p:txBody>
      </p:sp>
      <p:sp>
        <p:nvSpPr>
          <p:cNvPr id="4" name="Text 2"/>
          <p:cNvSpPr/>
          <p:nvPr/>
        </p:nvSpPr>
        <p:spPr>
          <a:xfrm>
            <a:off x="793790" y="2945487"/>
            <a:ext cx="4477107" cy="362903"/>
          </a:xfrm>
          <a:prstGeom prst="rect">
            <a:avLst/>
          </a:prstGeom>
          <a:noFill/>
          <a:ln/>
        </p:spPr>
        <p:txBody>
          <a:bodyPr wrap="none" lIns="0" tIns="0" rIns="0" bIns="0" rtlCol="0" anchor="t"/>
          <a:lstStyle/>
          <a:p>
            <a:pPr marL="0" indent="0" algn="l">
              <a:lnSpc>
                <a:spcPts val="2850"/>
              </a:lnSpc>
              <a:buNone/>
            </a:pPr>
            <a:r>
              <a:rPr lang="en-US" sz="1750" b="1" dirty="0">
                <a:solidFill>
                  <a:srgbClr val="272525"/>
                </a:solidFill>
                <a:latin typeface="Inter" pitchFamily="34" charset="0"/>
                <a:ea typeface="Inter" pitchFamily="34" charset="-122"/>
                <a:cs typeface="Inter" pitchFamily="34" charset="-120"/>
              </a:rPr>
              <a:t>Data Types Available:</a:t>
            </a:r>
            <a:endParaRPr lang="en-US" sz="1750" dirty="0"/>
          </a:p>
        </p:txBody>
      </p:sp>
      <p:sp>
        <p:nvSpPr>
          <p:cNvPr id="5" name="Text 3"/>
          <p:cNvSpPr/>
          <p:nvPr/>
        </p:nvSpPr>
        <p:spPr>
          <a:xfrm>
            <a:off x="793790" y="3512463"/>
            <a:ext cx="4477107"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Monthly arrival numbers</a:t>
            </a:r>
            <a:endParaRPr lang="en-US" sz="1750" dirty="0"/>
          </a:p>
        </p:txBody>
      </p:sp>
      <p:sp>
        <p:nvSpPr>
          <p:cNvPr id="6" name="Text 4"/>
          <p:cNvSpPr/>
          <p:nvPr/>
        </p:nvSpPr>
        <p:spPr>
          <a:xfrm>
            <a:off x="793790" y="3954661"/>
            <a:ext cx="4477107"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Year-over-year comparisons</a:t>
            </a:r>
            <a:endParaRPr lang="en-US" sz="1750" dirty="0"/>
          </a:p>
        </p:txBody>
      </p:sp>
      <p:sp>
        <p:nvSpPr>
          <p:cNvPr id="7" name="Text 5"/>
          <p:cNvSpPr/>
          <p:nvPr/>
        </p:nvSpPr>
        <p:spPr>
          <a:xfrm>
            <a:off x="793790" y="4396859"/>
            <a:ext cx="4477107"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Seasonal patterns and trends</a:t>
            </a:r>
            <a:endParaRPr lang="en-US" sz="1750" dirty="0"/>
          </a:p>
        </p:txBody>
      </p:sp>
      <p:sp>
        <p:nvSpPr>
          <p:cNvPr id="8" name="Text 6"/>
          <p:cNvSpPr/>
          <p:nvPr/>
        </p:nvSpPr>
        <p:spPr>
          <a:xfrm>
            <a:off x="793790" y="4839057"/>
            <a:ext cx="4477107"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Growth rate analysis</a:t>
            </a:r>
            <a:endParaRPr lang="en-US" sz="1750" dirty="0"/>
          </a:p>
        </p:txBody>
      </p:sp>
      <p:sp>
        <p:nvSpPr>
          <p:cNvPr id="9" name="Text 7"/>
          <p:cNvSpPr/>
          <p:nvPr/>
        </p:nvSpPr>
        <p:spPr>
          <a:xfrm>
            <a:off x="793790" y="5281255"/>
            <a:ext cx="4477107"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Historical comparisons (2019 onwards)</a:t>
            </a:r>
            <a:endParaRPr lang="en-US" sz="1750" dirty="0"/>
          </a:p>
        </p:txBody>
      </p:sp>
      <p:pic>
        <p:nvPicPr>
          <p:cNvPr id="10" name="Image 0" descr="preencoded.png"/>
          <p:cNvPicPr>
            <a:picLocks noChangeAspect="1"/>
          </p:cNvPicPr>
          <p:nvPr/>
        </p:nvPicPr>
        <p:blipFill>
          <a:blip r:embed="rId3"/>
          <a:stretch>
            <a:fillRect/>
          </a:stretch>
        </p:blipFill>
        <p:spPr>
          <a:xfrm>
            <a:off x="5831919" y="2300407"/>
            <a:ext cx="8012192" cy="3692604"/>
          </a:xfrm>
          <a:prstGeom prst="rect">
            <a:avLst/>
          </a:prstGeom>
        </p:spPr>
      </p:pic>
      <p:sp>
        <p:nvSpPr>
          <p:cNvPr id="11" name="Text 8"/>
          <p:cNvSpPr/>
          <p:nvPr/>
        </p:nvSpPr>
        <p:spPr>
          <a:xfrm>
            <a:off x="793790" y="6588323"/>
            <a:ext cx="3572470" cy="446603"/>
          </a:xfrm>
          <a:prstGeom prst="rect">
            <a:avLst/>
          </a:prstGeom>
          <a:noFill/>
          <a:ln/>
        </p:spPr>
        <p:txBody>
          <a:bodyPr wrap="none" lIns="0" tIns="0" rIns="0" bIns="0" rtlCol="0" anchor="t"/>
          <a:lstStyle/>
          <a:p>
            <a:pPr marL="0" indent="0" algn="l">
              <a:lnSpc>
                <a:spcPts val="3500"/>
              </a:lnSpc>
              <a:buNone/>
            </a:pPr>
            <a:endParaRPr lang="en-US" sz="2800" dirty="0"/>
          </a:p>
        </p:txBody>
      </p:sp>
      <p:pic>
        <p:nvPicPr>
          <p:cNvPr id="12"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1561267"/>
            <a:ext cx="3572470"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Market Analysis Data</a:t>
            </a:r>
            <a:endParaRPr lang="en-US" sz="2800" dirty="0"/>
          </a:p>
        </p:txBody>
      </p:sp>
      <p:sp>
        <p:nvSpPr>
          <p:cNvPr id="3" name="Text 1"/>
          <p:cNvSpPr/>
          <p:nvPr/>
        </p:nvSpPr>
        <p:spPr>
          <a:xfrm>
            <a:off x="793790" y="2467094"/>
            <a:ext cx="4205168" cy="362903"/>
          </a:xfrm>
          <a:prstGeom prst="rect">
            <a:avLst/>
          </a:prstGeom>
          <a:noFill/>
          <a:ln/>
        </p:spPr>
        <p:txBody>
          <a:bodyPr wrap="none" lIns="0" tIns="0" rIns="0" bIns="0" rtlCol="0" anchor="t"/>
          <a:lstStyle/>
          <a:p>
            <a:pPr marL="0" indent="0" algn="l">
              <a:lnSpc>
                <a:spcPts val="2850"/>
              </a:lnSpc>
              <a:buNone/>
            </a:pPr>
            <a:r>
              <a:rPr lang="en-US" sz="1750" b="1" dirty="0">
                <a:solidFill>
                  <a:srgbClr val="272525"/>
                </a:solidFill>
                <a:latin typeface="Inter" pitchFamily="34" charset="0"/>
                <a:ea typeface="Inter" pitchFamily="34" charset="-122"/>
                <a:cs typeface="Inter" pitchFamily="34" charset="-120"/>
              </a:rPr>
              <a:t>Data Types Available:</a:t>
            </a:r>
            <a:endParaRPr lang="en-US" sz="1750" dirty="0"/>
          </a:p>
        </p:txBody>
      </p:sp>
      <p:sp>
        <p:nvSpPr>
          <p:cNvPr id="4" name="Text 2"/>
          <p:cNvSpPr/>
          <p:nvPr/>
        </p:nvSpPr>
        <p:spPr>
          <a:xfrm>
            <a:off x="793790" y="3034070"/>
            <a:ext cx="4205168"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Arrival numbers from 30+ key source markets</a:t>
            </a:r>
            <a:endParaRPr lang="en-US" sz="1750" dirty="0"/>
          </a:p>
        </p:txBody>
      </p:sp>
      <p:sp>
        <p:nvSpPr>
          <p:cNvPr id="5" name="Text 3"/>
          <p:cNvSpPr/>
          <p:nvPr/>
        </p:nvSpPr>
        <p:spPr>
          <a:xfrm>
            <a:off x="793790" y="3839170"/>
            <a:ext cx="4205168"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Market share analysis</a:t>
            </a:r>
            <a:endParaRPr lang="en-US" sz="1750" dirty="0"/>
          </a:p>
        </p:txBody>
      </p:sp>
      <p:sp>
        <p:nvSpPr>
          <p:cNvPr id="6" name="Text 4"/>
          <p:cNvSpPr/>
          <p:nvPr/>
        </p:nvSpPr>
        <p:spPr>
          <a:xfrm>
            <a:off x="793790" y="4281368"/>
            <a:ext cx="4205168"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Country-wise growth rates</a:t>
            </a:r>
            <a:endParaRPr lang="en-US" sz="1750" dirty="0"/>
          </a:p>
        </p:txBody>
      </p:sp>
      <p:sp>
        <p:nvSpPr>
          <p:cNvPr id="7" name="Text 5"/>
          <p:cNvSpPr/>
          <p:nvPr/>
        </p:nvSpPr>
        <p:spPr>
          <a:xfrm>
            <a:off x="793790" y="4723567"/>
            <a:ext cx="4205168"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Emerging market identification</a:t>
            </a:r>
            <a:endParaRPr lang="en-US" sz="1750" dirty="0"/>
          </a:p>
        </p:txBody>
      </p:sp>
      <p:pic>
        <p:nvPicPr>
          <p:cNvPr id="10" name="Image 0" descr="preencoded.png"/>
          <p:cNvPicPr>
            <a:picLocks noChangeAspect="1"/>
          </p:cNvPicPr>
          <p:nvPr/>
        </p:nvPicPr>
        <p:blipFill>
          <a:blip r:embed="rId3"/>
          <a:stretch>
            <a:fillRect/>
          </a:stretch>
        </p:blipFill>
        <p:spPr>
          <a:xfrm>
            <a:off x="5559981" y="2518172"/>
            <a:ext cx="8284131" cy="2551628"/>
          </a:xfrm>
          <a:prstGeom prst="rect">
            <a:avLst/>
          </a:prstGeom>
        </p:spPr>
      </p:pic>
      <p:sp>
        <p:nvSpPr>
          <p:cNvPr id="11" name="Text 8"/>
          <p:cNvSpPr/>
          <p:nvPr/>
        </p:nvSpPr>
        <p:spPr>
          <a:xfrm>
            <a:off x="793790" y="6305312"/>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2"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962150"/>
            <a:ext cx="5219938"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International Flight Movements</a:t>
            </a:r>
            <a:endParaRPr lang="en-US" sz="2800" dirty="0"/>
          </a:p>
        </p:txBody>
      </p:sp>
      <p:sp>
        <p:nvSpPr>
          <p:cNvPr id="3" name="Text 1"/>
          <p:cNvSpPr/>
          <p:nvPr/>
        </p:nvSpPr>
        <p:spPr>
          <a:xfrm>
            <a:off x="793790" y="2867978"/>
            <a:ext cx="4205168" cy="362903"/>
          </a:xfrm>
          <a:prstGeom prst="rect">
            <a:avLst/>
          </a:prstGeom>
          <a:noFill/>
          <a:ln/>
        </p:spPr>
        <p:txBody>
          <a:bodyPr wrap="none" lIns="0" tIns="0" rIns="0" bIns="0" rtlCol="0" anchor="t"/>
          <a:lstStyle/>
          <a:p>
            <a:pPr marL="0" indent="0" algn="l">
              <a:lnSpc>
                <a:spcPts val="2850"/>
              </a:lnSpc>
              <a:buNone/>
            </a:pPr>
            <a:r>
              <a:rPr lang="en-US" sz="1750" b="1" dirty="0">
                <a:solidFill>
                  <a:srgbClr val="272525"/>
                </a:solidFill>
                <a:latin typeface="Inter" pitchFamily="34" charset="0"/>
                <a:ea typeface="Inter" pitchFamily="34" charset="-122"/>
                <a:cs typeface="Inter" pitchFamily="34" charset="-120"/>
              </a:rPr>
              <a:t>Data Types Available:</a:t>
            </a:r>
            <a:endParaRPr lang="en-US" sz="1750" dirty="0"/>
          </a:p>
        </p:txBody>
      </p:sp>
      <p:sp>
        <p:nvSpPr>
          <p:cNvPr id="4" name="Text 2"/>
          <p:cNvSpPr/>
          <p:nvPr/>
        </p:nvSpPr>
        <p:spPr>
          <a:xfrm>
            <a:off x="793790" y="3434953"/>
            <a:ext cx="4205168"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Total flight arrivals and departures</a:t>
            </a:r>
            <a:endParaRPr lang="en-US" sz="1750" dirty="0"/>
          </a:p>
        </p:txBody>
      </p:sp>
      <p:sp>
        <p:nvSpPr>
          <p:cNvPr id="5" name="Text 3"/>
          <p:cNvSpPr/>
          <p:nvPr/>
        </p:nvSpPr>
        <p:spPr>
          <a:xfrm>
            <a:off x="793790" y="3877151"/>
            <a:ext cx="4205168"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Flight movements</a:t>
            </a:r>
            <a:endParaRPr lang="en-US" sz="1750" dirty="0"/>
          </a:p>
        </p:txBody>
      </p:sp>
      <p:sp>
        <p:nvSpPr>
          <p:cNvPr id="6" name="Text 4"/>
          <p:cNvSpPr/>
          <p:nvPr/>
        </p:nvSpPr>
        <p:spPr>
          <a:xfrm>
            <a:off x="793790" y="4319349"/>
            <a:ext cx="4205168"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Airline-wise performance metrics</a:t>
            </a:r>
            <a:endParaRPr lang="en-US" sz="1750" dirty="0"/>
          </a:p>
        </p:txBody>
      </p:sp>
      <p:pic>
        <p:nvPicPr>
          <p:cNvPr id="8" name="Image 0" descr="preencoded.png"/>
          <p:cNvPicPr>
            <a:picLocks noChangeAspect="1"/>
          </p:cNvPicPr>
          <p:nvPr/>
        </p:nvPicPr>
        <p:blipFill>
          <a:blip r:embed="rId3"/>
          <a:stretch>
            <a:fillRect/>
          </a:stretch>
        </p:blipFill>
        <p:spPr>
          <a:xfrm>
            <a:off x="5559981" y="2919055"/>
            <a:ext cx="8284131" cy="2475071"/>
          </a:xfrm>
          <a:prstGeom prst="rect">
            <a:avLst/>
          </a:prstGeom>
        </p:spPr>
      </p:pic>
      <p:sp>
        <p:nvSpPr>
          <p:cNvPr id="9" name="Text 6"/>
          <p:cNvSpPr/>
          <p:nvPr/>
        </p:nvSpPr>
        <p:spPr>
          <a:xfrm>
            <a:off x="793790" y="5904428"/>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0"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891421"/>
            <a:ext cx="3782616" cy="424220"/>
          </a:xfrm>
          <a:prstGeom prst="rect">
            <a:avLst/>
          </a:prstGeom>
          <a:noFill/>
          <a:ln/>
        </p:spPr>
        <p:txBody>
          <a:bodyPr wrap="none" lIns="0" tIns="0" rIns="0" bIns="0" rtlCol="0" anchor="t"/>
          <a:lstStyle/>
          <a:p>
            <a:pPr marL="0" indent="0" algn="l">
              <a:lnSpc>
                <a:spcPts val="3300"/>
              </a:lnSpc>
              <a:buNone/>
            </a:pPr>
            <a:r>
              <a:rPr lang="en-US" sz="2650" b="1" dirty="0">
                <a:solidFill>
                  <a:srgbClr val="000000"/>
                </a:solidFill>
                <a:latin typeface="Petrona Bold" pitchFamily="34" charset="0"/>
                <a:ea typeface="Petrona Bold" pitchFamily="34" charset="-122"/>
                <a:cs typeface="Petrona Bold" pitchFamily="34" charset="-120"/>
              </a:rPr>
              <a:t>Tourism Tax Collections</a:t>
            </a:r>
            <a:endParaRPr lang="en-US" sz="2650" dirty="0"/>
          </a:p>
        </p:txBody>
      </p:sp>
      <p:sp>
        <p:nvSpPr>
          <p:cNvPr id="3" name="Text 1"/>
          <p:cNvSpPr/>
          <p:nvPr/>
        </p:nvSpPr>
        <p:spPr>
          <a:xfrm>
            <a:off x="793790" y="1751886"/>
            <a:ext cx="4494490" cy="344805"/>
          </a:xfrm>
          <a:prstGeom prst="rect">
            <a:avLst/>
          </a:prstGeom>
          <a:noFill/>
          <a:ln/>
        </p:spPr>
        <p:txBody>
          <a:bodyPr wrap="none" lIns="0" tIns="0" rIns="0" bIns="0" rtlCol="0" anchor="t"/>
          <a:lstStyle/>
          <a:p>
            <a:pPr marL="0" indent="0" algn="l">
              <a:lnSpc>
                <a:spcPts val="2700"/>
              </a:lnSpc>
              <a:buNone/>
            </a:pPr>
            <a:r>
              <a:rPr lang="en-US" sz="1650" b="1" dirty="0">
                <a:solidFill>
                  <a:srgbClr val="272525"/>
                </a:solidFill>
                <a:latin typeface="Inter" pitchFamily="34" charset="0"/>
                <a:ea typeface="Inter" pitchFamily="34" charset="-122"/>
                <a:cs typeface="Inter" pitchFamily="34" charset="-120"/>
              </a:rPr>
              <a:t>Data Types Available:</a:t>
            </a:r>
            <a:endParaRPr lang="en-US" sz="1650" dirty="0"/>
          </a:p>
        </p:txBody>
      </p:sp>
      <p:sp>
        <p:nvSpPr>
          <p:cNvPr id="4" name="Text 2"/>
          <p:cNvSpPr/>
          <p:nvPr/>
        </p:nvSpPr>
        <p:spPr>
          <a:xfrm>
            <a:off x="793790" y="2290524"/>
            <a:ext cx="4494490" cy="689610"/>
          </a:xfrm>
          <a:prstGeom prst="rect">
            <a:avLst/>
          </a:prstGeom>
          <a:noFill/>
          <a:ln/>
        </p:spPr>
        <p:txBody>
          <a:bodyPr wrap="square" lIns="0" tIns="0" rIns="0" bIns="0" rtlCol="0" anchor="t"/>
          <a:lstStyle/>
          <a:p>
            <a:pPr marL="342900" indent="-342900" algn="l">
              <a:lnSpc>
                <a:spcPts val="2700"/>
              </a:lnSpc>
              <a:buSzPct val="100000"/>
              <a:buChar char="•"/>
            </a:pPr>
            <a:r>
              <a:rPr lang="en-US" sz="1650" dirty="0">
                <a:solidFill>
                  <a:srgbClr val="272525"/>
                </a:solidFill>
                <a:latin typeface="Inter" pitchFamily="34" charset="0"/>
                <a:ea typeface="Inter" pitchFamily="34" charset="-122"/>
                <a:cs typeface="Inter" pitchFamily="34" charset="-120"/>
              </a:rPr>
              <a:t>Tourism Goods and Services Tax (TGST) collections</a:t>
            </a:r>
            <a:endParaRPr lang="en-US" sz="1650" dirty="0"/>
          </a:p>
        </p:txBody>
      </p:sp>
      <p:sp>
        <p:nvSpPr>
          <p:cNvPr id="5" name="Text 3"/>
          <p:cNvSpPr/>
          <p:nvPr/>
        </p:nvSpPr>
        <p:spPr>
          <a:xfrm>
            <a:off x="793790" y="3055501"/>
            <a:ext cx="4494490"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272525"/>
                </a:solidFill>
                <a:latin typeface="Inter" pitchFamily="34" charset="0"/>
                <a:ea typeface="Inter" pitchFamily="34" charset="-122"/>
                <a:cs typeface="Inter" pitchFamily="34" charset="-120"/>
              </a:rPr>
              <a:t>Green Tax revenue</a:t>
            </a:r>
            <a:endParaRPr lang="en-US" sz="1650" dirty="0"/>
          </a:p>
        </p:txBody>
      </p:sp>
      <p:sp>
        <p:nvSpPr>
          <p:cNvPr id="6" name="Text 4"/>
          <p:cNvSpPr/>
          <p:nvPr/>
        </p:nvSpPr>
        <p:spPr>
          <a:xfrm>
            <a:off x="793790" y="3475673"/>
            <a:ext cx="4494490"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272525"/>
                </a:solidFill>
                <a:latin typeface="Inter" pitchFamily="34" charset="0"/>
                <a:ea typeface="Inter" pitchFamily="34" charset="-122"/>
                <a:cs typeface="Inter" pitchFamily="34" charset="-120"/>
              </a:rPr>
              <a:t>Airport Development Fee collections</a:t>
            </a:r>
            <a:endParaRPr lang="en-US" sz="1650" dirty="0"/>
          </a:p>
        </p:txBody>
      </p:sp>
      <p:sp>
        <p:nvSpPr>
          <p:cNvPr id="7" name="Text 5"/>
          <p:cNvSpPr/>
          <p:nvPr/>
        </p:nvSpPr>
        <p:spPr>
          <a:xfrm>
            <a:off x="793790" y="3895844"/>
            <a:ext cx="4494490"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272525"/>
                </a:solidFill>
                <a:latin typeface="Inter" pitchFamily="34" charset="0"/>
                <a:ea typeface="Inter" pitchFamily="34" charset="-122"/>
                <a:cs typeface="Inter" pitchFamily="34" charset="-120"/>
              </a:rPr>
              <a:t>Departure Tax data</a:t>
            </a:r>
            <a:endParaRPr lang="en-US" sz="1650" dirty="0"/>
          </a:p>
        </p:txBody>
      </p:sp>
      <p:sp>
        <p:nvSpPr>
          <p:cNvPr id="8" name="Text 6"/>
          <p:cNvSpPr/>
          <p:nvPr/>
        </p:nvSpPr>
        <p:spPr>
          <a:xfrm>
            <a:off x="793790" y="4316016"/>
            <a:ext cx="4494490"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272525"/>
                </a:solidFill>
                <a:latin typeface="Inter" pitchFamily="34" charset="0"/>
                <a:ea typeface="Inter" pitchFamily="34" charset="-122"/>
                <a:cs typeface="Inter" pitchFamily="34" charset="-120"/>
              </a:rPr>
              <a:t>Business Permit and Registration fees</a:t>
            </a:r>
            <a:endParaRPr lang="en-US" sz="1650" dirty="0"/>
          </a:p>
        </p:txBody>
      </p:sp>
      <p:sp>
        <p:nvSpPr>
          <p:cNvPr id="9" name="Text 7"/>
          <p:cNvSpPr/>
          <p:nvPr/>
        </p:nvSpPr>
        <p:spPr>
          <a:xfrm>
            <a:off x="793790" y="4736187"/>
            <a:ext cx="4494490"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272525"/>
                </a:solidFill>
                <a:latin typeface="Inter" pitchFamily="34" charset="0"/>
                <a:ea typeface="Inter" pitchFamily="34" charset="-122"/>
                <a:cs typeface="Inter" pitchFamily="34" charset="-120"/>
              </a:rPr>
              <a:t>Tourism Land Rent collections</a:t>
            </a:r>
            <a:endParaRPr lang="en-US" sz="1650" dirty="0"/>
          </a:p>
        </p:txBody>
      </p:sp>
      <p:sp>
        <p:nvSpPr>
          <p:cNvPr id="10" name="Text 8"/>
          <p:cNvSpPr/>
          <p:nvPr/>
        </p:nvSpPr>
        <p:spPr>
          <a:xfrm>
            <a:off x="793790" y="5156359"/>
            <a:ext cx="4494490" cy="344805"/>
          </a:xfrm>
          <a:prstGeom prst="rect">
            <a:avLst/>
          </a:prstGeom>
          <a:noFill/>
          <a:ln/>
        </p:spPr>
        <p:txBody>
          <a:bodyPr wrap="none" lIns="0" tIns="0" rIns="0" bIns="0" rtlCol="0" anchor="t"/>
          <a:lstStyle/>
          <a:p>
            <a:pPr marL="342900" indent="-342900" algn="l">
              <a:lnSpc>
                <a:spcPts val="2700"/>
              </a:lnSpc>
              <a:buSzPct val="100000"/>
              <a:buChar char="•"/>
            </a:pPr>
            <a:r>
              <a:rPr lang="en-US" sz="1650" dirty="0">
                <a:solidFill>
                  <a:srgbClr val="272525"/>
                </a:solidFill>
                <a:latin typeface="Inter" pitchFamily="34" charset="0"/>
                <a:ea typeface="Inter" pitchFamily="34" charset="-122"/>
                <a:cs typeface="Inter" pitchFamily="34" charset="-120"/>
              </a:rPr>
              <a:t>Monthly and annual tax comparisons</a:t>
            </a:r>
            <a:endParaRPr lang="en-US" sz="1650" dirty="0"/>
          </a:p>
        </p:txBody>
      </p:sp>
      <p:pic>
        <p:nvPicPr>
          <p:cNvPr id="11" name="Image 0" descr="preencoded.png"/>
          <p:cNvPicPr>
            <a:picLocks noChangeAspect="1"/>
          </p:cNvPicPr>
          <p:nvPr/>
        </p:nvPicPr>
        <p:blipFill>
          <a:blip r:embed="rId3"/>
          <a:stretch>
            <a:fillRect/>
          </a:stretch>
        </p:blipFill>
        <p:spPr>
          <a:xfrm>
            <a:off x="6022181" y="1800463"/>
            <a:ext cx="7621310" cy="3496866"/>
          </a:xfrm>
          <a:prstGeom prst="rect">
            <a:avLst/>
          </a:prstGeom>
        </p:spPr>
      </p:pic>
      <p:sp>
        <p:nvSpPr>
          <p:cNvPr id="12" name="Text 9"/>
          <p:cNvSpPr/>
          <p:nvPr/>
        </p:nvSpPr>
        <p:spPr>
          <a:xfrm>
            <a:off x="793790" y="5818942"/>
            <a:ext cx="13042821" cy="344805"/>
          </a:xfrm>
          <a:prstGeom prst="rect">
            <a:avLst/>
          </a:prstGeom>
          <a:noFill/>
          <a:ln/>
        </p:spPr>
        <p:txBody>
          <a:bodyPr wrap="none" lIns="0" tIns="0" rIns="0" bIns="0" rtlCol="0" anchor="t"/>
          <a:lstStyle/>
          <a:p>
            <a:pPr marL="0" indent="0" algn="l">
              <a:lnSpc>
                <a:spcPts val="2700"/>
              </a:lnSpc>
              <a:buNone/>
            </a:pPr>
            <a:endParaRPr lang="en-US" sz="1650" dirty="0"/>
          </a:p>
        </p:txBody>
      </p:sp>
      <p:sp>
        <p:nvSpPr>
          <p:cNvPr id="13" name="Text 10"/>
          <p:cNvSpPr/>
          <p:nvPr/>
        </p:nvSpPr>
        <p:spPr>
          <a:xfrm>
            <a:off x="793790" y="6406158"/>
            <a:ext cx="13042821" cy="344805"/>
          </a:xfrm>
          <a:prstGeom prst="rect">
            <a:avLst/>
          </a:prstGeom>
          <a:noFill/>
          <a:ln/>
        </p:spPr>
        <p:txBody>
          <a:bodyPr wrap="none" lIns="0" tIns="0" rIns="0" bIns="0" rtlCol="0" anchor="t"/>
          <a:lstStyle/>
          <a:p>
            <a:pPr marL="0" indent="0" algn="l">
              <a:lnSpc>
                <a:spcPts val="2700"/>
              </a:lnSpc>
              <a:buNone/>
            </a:pPr>
            <a:endParaRPr lang="en-US" sz="1650" dirty="0"/>
          </a:p>
        </p:txBody>
      </p:sp>
      <p:sp>
        <p:nvSpPr>
          <p:cNvPr id="14" name="Text 11"/>
          <p:cNvSpPr/>
          <p:nvPr/>
        </p:nvSpPr>
        <p:spPr>
          <a:xfrm>
            <a:off x="793790" y="6993374"/>
            <a:ext cx="13042821" cy="344805"/>
          </a:xfrm>
          <a:prstGeom prst="rect">
            <a:avLst/>
          </a:prstGeom>
          <a:noFill/>
          <a:ln/>
        </p:spPr>
        <p:txBody>
          <a:bodyPr wrap="none" lIns="0" tIns="0" rIns="0" bIns="0" rtlCol="0" anchor="t"/>
          <a:lstStyle/>
          <a:p>
            <a:pPr marL="0" indent="0" algn="l">
              <a:lnSpc>
                <a:spcPts val="2700"/>
              </a:lnSpc>
              <a:buNone/>
            </a:pPr>
            <a:endParaRPr lang="en-US" sz="1650" dirty="0"/>
          </a:p>
        </p:txBody>
      </p:sp>
      <p:pic>
        <p:nvPicPr>
          <p:cNvPr id="15"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510427"/>
            <a:ext cx="3591520"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Bed Capacity Analysis</a:t>
            </a:r>
            <a:endParaRPr lang="en-US" sz="2800" dirty="0"/>
          </a:p>
        </p:txBody>
      </p:sp>
      <p:sp>
        <p:nvSpPr>
          <p:cNvPr id="3" name="Text 1"/>
          <p:cNvSpPr/>
          <p:nvPr/>
        </p:nvSpPr>
        <p:spPr>
          <a:xfrm>
            <a:off x="793790" y="2416254"/>
            <a:ext cx="5020985" cy="362903"/>
          </a:xfrm>
          <a:prstGeom prst="rect">
            <a:avLst/>
          </a:prstGeom>
          <a:noFill/>
          <a:ln/>
        </p:spPr>
        <p:txBody>
          <a:bodyPr wrap="none" lIns="0" tIns="0" rIns="0" bIns="0" rtlCol="0" anchor="t"/>
          <a:lstStyle/>
          <a:p>
            <a:pPr marL="0" indent="0" algn="l">
              <a:lnSpc>
                <a:spcPts val="2850"/>
              </a:lnSpc>
              <a:buNone/>
            </a:pPr>
            <a:r>
              <a:rPr lang="en-US" sz="1750" b="1" dirty="0">
                <a:solidFill>
                  <a:srgbClr val="272525"/>
                </a:solidFill>
                <a:latin typeface="Inter" pitchFamily="34" charset="0"/>
                <a:ea typeface="Inter" pitchFamily="34" charset="-122"/>
                <a:cs typeface="Inter" pitchFamily="34" charset="-120"/>
              </a:rPr>
              <a:t>Data Types Available:</a:t>
            </a:r>
            <a:endParaRPr lang="en-US" sz="1750" dirty="0"/>
          </a:p>
        </p:txBody>
      </p:sp>
      <p:sp>
        <p:nvSpPr>
          <p:cNvPr id="4" name="Text 2"/>
          <p:cNvSpPr/>
          <p:nvPr/>
        </p:nvSpPr>
        <p:spPr>
          <a:xfrm>
            <a:off x="793790" y="2983230"/>
            <a:ext cx="5020985" cy="725805"/>
          </a:xfrm>
          <a:prstGeom prst="rect">
            <a:avLst/>
          </a:prstGeom>
          <a:noFill/>
          <a:ln/>
        </p:spPr>
        <p:txBody>
          <a:bodyPr wrap="squar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Total bed capacity by accommodation type (Resorts, Hotels, Guesthouses, Vessels)</a:t>
            </a:r>
            <a:endParaRPr lang="en-US" sz="1750" dirty="0"/>
          </a:p>
        </p:txBody>
      </p:sp>
      <p:sp>
        <p:nvSpPr>
          <p:cNvPr id="5" name="Text 3"/>
          <p:cNvSpPr/>
          <p:nvPr/>
        </p:nvSpPr>
        <p:spPr>
          <a:xfrm>
            <a:off x="793790" y="3788331"/>
            <a:ext cx="502098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Occupancy rates and patterns</a:t>
            </a:r>
            <a:endParaRPr lang="en-US" sz="1750" dirty="0"/>
          </a:p>
        </p:txBody>
      </p:sp>
      <p:sp>
        <p:nvSpPr>
          <p:cNvPr id="6" name="Text 4"/>
          <p:cNvSpPr/>
          <p:nvPr/>
        </p:nvSpPr>
        <p:spPr>
          <a:xfrm>
            <a:off x="793790" y="4230529"/>
            <a:ext cx="502098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Capacity utilization metrics</a:t>
            </a:r>
            <a:endParaRPr lang="en-US" sz="1750" dirty="0"/>
          </a:p>
        </p:txBody>
      </p:sp>
      <p:sp>
        <p:nvSpPr>
          <p:cNvPr id="7" name="Text 5"/>
          <p:cNvSpPr/>
          <p:nvPr/>
        </p:nvSpPr>
        <p:spPr>
          <a:xfrm>
            <a:off x="793790" y="4672727"/>
            <a:ext cx="5020985" cy="362903"/>
          </a:xfrm>
          <a:prstGeom prst="rect">
            <a:avLst/>
          </a:prstGeom>
          <a:noFill/>
          <a:ln/>
        </p:spPr>
        <p:txBody>
          <a:bodyPr wrap="none" lIns="0" tIns="0" rIns="0" bIns="0" rtlCol="0" anchor="t"/>
          <a:lstStyle/>
          <a:p>
            <a:pPr marL="342900" indent="-342900" algn="l">
              <a:lnSpc>
                <a:spcPts val="2850"/>
              </a:lnSpc>
              <a:buSzPct val="100000"/>
              <a:buChar char="•"/>
            </a:pPr>
            <a:r>
              <a:rPr lang="en-US" sz="1750" dirty="0">
                <a:solidFill>
                  <a:srgbClr val="272525"/>
                </a:solidFill>
                <a:latin typeface="Inter" pitchFamily="34" charset="0"/>
                <a:ea typeface="Inter" pitchFamily="34" charset="-122"/>
                <a:cs typeface="Inter" pitchFamily="34" charset="-120"/>
              </a:rPr>
              <a:t>Geographic distribution of beds by atoll</a:t>
            </a:r>
            <a:endParaRPr lang="en-US" sz="1750" dirty="0"/>
          </a:p>
        </p:txBody>
      </p:sp>
      <p:pic>
        <p:nvPicPr>
          <p:cNvPr id="8" name="Image 0" descr="preencoded.png"/>
          <p:cNvPicPr>
            <a:picLocks noChangeAspect="1"/>
          </p:cNvPicPr>
          <p:nvPr/>
        </p:nvPicPr>
        <p:blipFill>
          <a:blip r:embed="rId3"/>
          <a:stretch>
            <a:fillRect/>
          </a:stretch>
        </p:blipFill>
        <p:spPr>
          <a:xfrm>
            <a:off x="6375797" y="2467332"/>
            <a:ext cx="7468314" cy="3378518"/>
          </a:xfrm>
          <a:prstGeom prst="rect">
            <a:avLst/>
          </a:prstGeom>
        </p:spPr>
      </p:pic>
      <p:sp>
        <p:nvSpPr>
          <p:cNvPr id="9" name="Text 6"/>
          <p:cNvSpPr/>
          <p:nvPr/>
        </p:nvSpPr>
        <p:spPr>
          <a:xfrm>
            <a:off x="793790" y="6356152"/>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0"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824032"/>
            <a:ext cx="7714774" cy="595432"/>
          </a:xfrm>
          <a:prstGeom prst="rect">
            <a:avLst/>
          </a:prstGeom>
          <a:noFill/>
          <a:ln/>
        </p:spPr>
        <p:txBody>
          <a:bodyPr wrap="none" lIns="0" tIns="0" rIns="0" bIns="0" rtlCol="0" anchor="t"/>
          <a:lstStyle/>
          <a:p>
            <a:pPr marL="0" indent="0" algn="l">
              <a:lnSpc>
                <a:spcPts val="4650"/>
              </a:lnSpc>
              <a:buNone/>
            </a:pPr>
            <a:r>
              <a:rPr lang="en-US" sz="3750" b="1" dirty="0">
                <a:solidFill>
                  <a:srgbClr val="000000"/>
                </a:solidFill>
                <a:latin typeface="Petrona Bold" pitchFamily="34" charset="0"/>
                <a:ea typeface="Petrona Bold" pitchFamily="34" charset="-122"/>
                <a:cs typeface="Petrona Bold" pitchFamily="34" charset="-120"/>
              </a:rPr>
              <a:t>3. Statistical Snapshot Components</a:t>
            </a:r>
            <a:endParaRPr lang="en-US" sz="3750" dirty="0"/>
          </a:p>
        </p:txBody>
      </p:sp>
      <p:sp>
        <p:nvSpPr>
          <p:cNvPr id="3" name="Text 1"/>
          <p:cNvSpPr/>
          <p:nvPr/>
        </p:nvSpPr>
        <p:spPr>
          <a:xfrm>
            <a:off x="793790" y="1646277"/>
            <a:ext cx="4920615" cy="446603"/>
          </a:xfrm>
          <a:prstGeom prst="rect">
            <a:avLst/>
          </a:prstGeom>
          <a:noFill/>
          <a:ln/>
        </p:spPr>
        <p:txBody>
          <a:bodyPr wrap="none" lIns="0" tIns="0" rIns="0" bIns="0" rtlCol="0" anchor="t"/>
          <a:lstStyle/>
          <a:p>
            <a:pPr marL="0" indent="0" algn="l">
              <a:lnSpc>
                <a:spcPts val="3500"/>
              </a:lnSpc>
              <a:buNone/>
            </a:pPr>
            <a:r>
              <a:rPr lang="en-US" sz="2800" b="1" dirty="0">
                <a:solidFill>
                  <a:srgbClr val="000000"/>
                </a:solidFill>
                <a:latin typeface="Petrona Bold" pitchFamily="34" charset="0"/>
                <a:ea typeface="Petrona Bold" pitchFamily="34" charset="-122"/>
                <a:cs typeface="Petrona Bold" pitchFamily="34" charset="-120"/>
              </a:rPr>
              <a:t>Monthly Performance Metrics</a:t>
            </a:r>
            <a:endParaRPr lang="en-US" sz="2800" dirty="0"/>
          </a:p>
        </p:txBody>
      </p:sp>
      <p:sp>
        <p:nvSpPr>
          <p:cNvPr id="4" name="Text 2"/>
          <p:cNvSpPr/>
          <p:nvPr/>
        </p:nvSpPr>
        <p:spPr>
          <a:xfrm>
            <a:off x="793790" y="2637115"/>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272525"/>
                </a:solidFill>
                <a:latin typeface="Inter" pitchFamily="34" charset="0"/>
                <a:ea typeface="Inter" pitchFamily="34" charset="-122"/>
                <a:cs typeface="Inter" pitchFamily="34" charset="-120"/>
              </a:rPr>
              <a:t>The Statistical Snapshot provides a comprehensive monthly overview including:</a:t>
            </a:r>
            <a:endParaRPr lang="en-US" sz="1750" dirty="0"/>
          </a:p>
        </p:txBody>
      </p:sp>
      <p:sp>
        <p:nvSpPr>
          <p:cNvPr id="5" name="Text 3"/>
          <p:cNvSpPr/>
          <p:nvPr/>
        </p:nvSpPr>
        <p:spPr>
          <a:xfrm>
            <a:off x="793790" y="3566993"/>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Tourist Arrivals:</a:t>
            </a:r>
            <a:r>
              <a:rPr lang="en-US" sz="1750" dirty="0">
                <a:solidFill>
                  <a:srgbClr val="272525"/>
                </a:solidFill>
                <a:latin typeface="Inter" pitchFamily="34" charset="0"/>
                <a:ea typeface="Inter" pitchFamily="34" charset="-122"/>
                <a:cs typeface="Inter" pitchFamily="34" charset="-120"/>
              </a:rPr>
              <a:t> Current month performance, year-over-year changes, cumulative annual figures</a:t>
            </a:r>
            <a:endParaRPr lang="en-US" sz="1750" dirty="0"/>
          </a:p>
        </p:txBody>
      </p:sp>
      <p:sp>
        <p:nvSpPr>
          <p:cNvPr id="6" name="Text 4"/>
          <p:cNvSpPr/>
          <p:nvPr/>
        </p:nvSpPr>
        <p:spPr>
          <a:xfrm>
            <a:off x="793790" y="4372094"/>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Market Performance:</a:t>
            </a:r>
            <a:r>
              <a:rPr lang="en-US" sz="1750" dirty="0">
                <a:solidFill>
                  <a:srgbClr val="272525"/>
                </a:solidFill>
                <a:latin typeface="Inter" pitchFamily="34" charset="0"/>
                <a:ea typeface="Inter" pitchFamily="34" charset="-122"/>
                <a:cs typeface="Inter" pitchFamily="34" charset="-120"/>
              </a:rPr>
              <a:t> Top 10 source markets for the month and year-to-date</a:t>
            </a:r>
            <a:endParaRPr lang="en-US" sz="1750" dirty="0"/>
          </a:p>
        </p:txBody>
      </p:sp>
      <p:sp>
        <p:nvSpPr>
          <p:cNvPr id="7" name="Text 5"/>
          <p:cNvSpPr/>
          <p:nvPr/>
        </p:nvSpPr>
        <p:spPr>
          <a:xfrm>
            <a:off x="793790" y="5177195"/>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Historical Comparisons:</a:t>
            </a:r>
            <a:r>
              <a:rPr lang="en-US" sz="1750" dirty="0">
                <a:solidFill>
                  <a:srgbClr val="272525"/>
                </a:solidFill>
                <a:latin typeface="Inter" pitchFamily="34" charset="0"/>
                <a:ea typeface="Inter" pitchFamily="34" charset="-122"/>
                <a:cs typeface="Inter" pitchFamily="34" charset="-120"/>
              </a:rPr>
              <a:t> 5-year trend analysis for key metrics</a:t>
            </a:r>
            <a:endParaRPr lang="en-US" sz="1750" dirty="0"/>
          </a:p>
        </p:txBody>
      </p:sp>
      <p:sp>
        <p:nvSpPr>
          <p:cNvPr id="8" name="Text 6"/>
          <p:cNvSpPr/>
          <p:nvPr/>
        </p:nvSpPr>
        <p:spPr>
          <a:xfrm>
            <a:off x="793790" y="5982295"/>
            <a:ext cx="6244709" cy="725805"/>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272525"/>
                </a:solidFill>
                <a:latin typeface="Inter" pitchFamily="34" charset="0"/>
                <a:ea typeface="Inter" pitchFamily="34" charset="-122"/>
                <a:cs typeface="Inter" pitchFamily="34" charset="-120"/>
              </a:rPr>
              <a:t>Growth Indicators:</a:t>
            </a:r>
            <a:r>
              <a:rPr lang="en-US" sz="1750" dirty="0">
                <a:solidFill>
                  <a:srgbClr val="272525"/>
                </a:solidFill>
                <a:latin typeface="Inter" pitchFamily="34" charset="0"/>
                <a:ea typeface="Inter" pitchFamily="34" charset="-122"/>
                <a:cs typeface="Inter" pitchFamily="34" charset="-120"/>
              </a:rPr>
              <a:t> Percentage changes and growth rates across all metrics</a:t>
            </a:r>
            <a:endParaRPr lang="en-US" sz="1750" dirty="0"/>
          </a:p>
        </p:txBody>
      </p:sp>
      <p:pic>
        <p:nvPicPr>
          <p:cNvPr id="9" name="Image 0" descr="preencoded.png"/>
          <p:cNvPicPr>
            <a:picLocks noChangeAspect="1"/>
          </p:cNvPicPr>
          <p:nvPr/>
        </p:nvPicPr>
        <p:blipFill>
          <a:blip r:embed="rId3"/>
          <a:stretch>
            <a:fillRect/>
          </a:stretch>
        </p:blipFill>
        <p:spPr>
          <a:xfrm>
            <a:off x="7599521" y="2688193"/>
            <a:ext cx="6244709" cy="3512582"/>
          </a:xfrm>
          <a:prstGeom prst="rect">
            <a:avLst/>
          </a:prstGeom>
        </p:spPr>
      </p:pic>
      <p:sp>
        <p:nvSpPr>
          <p:cNvPr id="10" name="Text 7"/>
          <p:cNvSpPr/>
          <p:nvPr/>
        </p:nvSpPr>
        <p:spPr>
          <a:xfrm>
            <a:off x="793790" y="7042547"/>
            <a:ext cx="13042821" cy="362903"/>
          </a:xfrm>
          <a:prstGeom prst="rect">
            <a:avLst/>
          </a:prstGeom>
          <a:noFill/>
          <a:ln/>
        </p:spPr>
        <p:txBody>
          <a:bodyPr wrap="none" lIns="0" tIns="0" rIns="0" bIns="0" rtlCol="0" anchor="t"/>
          <a:lstStyle/>
          <a:p>
            <a:pPr marL="0" indent="0" algn="l">
              <a:lnSpc>
                <a:spcPts val="2850"/>
              </a:lnSpc>
              <a:buNone/>
            </a:pPr>
            <a:endParaRPr lang="en-US" sz="1750" dirty="0"/>
          </a:p>
        </p:txBody>
      </p:sp>
      <p:pic>
        <p:nvPicPr>
          <p:cNvPr id="11" name="Image 1" descr="preencoded.png"/>
          <p:cNvPicPr>
            <a:picLocks noChangeAspect="1"/>
          </p:cNvPicPr>
          <p:nvPr/>
        </p:nvPicPr>
        <p:blipFill>
          <a:blip r:embed="rId4"/>
          <a:stretch>
            <a:fillRect/>
          </a:stretch>
        </p:blipFill>
        <p:spPr>
          <a:xfrm>
            <a:off x="13554670" y="7645956"/>
            <a:ext cx="917019" cy="39612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840</Words>
  <Application>Microsoft Office PowerPoint</Application>
  <PresentationFormat>Custom</PresentationFormat>
  <Paragraphs>129</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Inter</vt:lpstr>
      <vt:lpstr>Petrona Bold</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Daniela Ravindra</dc:creator>
  <cp:lastModifiedBy>Daniela Ravindra</cp:lastModifiedBy>
  <cp:revision>2</cp:revision>
  <dcterms:created xsi:type="dcterms:W3CDTF">2025-09-13T07:37:15Z</dcterms:created>
  <dcterms:modified xsi:type="dcterms:W3CDTF">2025-09-14T09:26:49Z</dcterms:modified>
</cp:coreProperties>
</file>